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62"/>
  </p:notesMasterIdLst>
  <p:sldIdLst>
    <p:sldId id="256" r:id="rId2"/>
    <p:sldId id="373" r:id="rId3"/>
    <p:sldId id="636" r:id="rId4"/>
    <p:sldId id="374" r:id="rId5"/>
    <p:sldId id="637" r:id="rId6"/>
    <p:sldId id="638" r:id="rId7"/>
    <p:sldId id="639" r:id="rId8"/>
    <p:sldId id="732" r:id="rId9"/>
    <p:sldId id="733" r:id="rId10"/>
    <p:sldId id="640" r:id="rId11"/>
    <p:sldId id="641" r:id="rId12"/>
    <p:sldId id="642" r:id="rId13"/>
    <p:sldId id="643" r:id="rId14"/>
    <p:sldId id="644" r:id="rId15"/>
    <p:sldId id="645" r:id="rId16"/>
    <p:sldId id="646" r:id="rId17"/>
    <p:sldId id="647" r:id="rId18"/>
    <p:sldId id="648" r:id="rId19"/>
    <p:sldId id="649" r:id="rId20"/>
    <p:sldId id="650" r:id="rId21"/>
    <p:sldId id="651" r:id="rId22"/>
    <p:sldId id="734" r:id="rId23"/>
    <p:sldId id="735" r:id="rId24"/>
    <p:sldId id="736" r:id="rId25"/>
    <p:sldId id="737" r:id="rId26"/>
    <p:sldId id="738" r:id="rId27"/>
    <p:sldId id="739" r:id="rId28"/>
    <p:sldId id="740" r:id="rId29"/>
    <p:sldId id="798" r:id="rId30"/>
    <p:sldId id="741" r:id="rId31"/>
    <p:sldId id="742" r:id="rId32"/>
    <p:sldId id="743" r:id="rId33"/>
    <p:sldId id="744" r:id="rId34"/>
    <p:sldId id="745" r:id="rId35"/>
    <p:sldId id="746" r:id="rId36"/>
    <p:sldId id="747" r:id="rId37"/>
    <p:sldId id="748" r:id="rId38"/>
    <p:sldId id="749" r:id="rId39"/>
    <p:sldId id="750" r:id="rId40"/>
    <p:sldId id="751" r:id="rId41"/>
    <p:sldId id="752" r:id="rId42"/>
    <p:sldId id="753" r:id="rId43"/>
    <p:sldId id="754" r:id="rId44"/>
    <p:sldId id="755" r:id="rId45"/>
    <p:sldId id="756" r:id="rId46"/>
    <p:sldId id="757" r:id="rId47"/>
    <p:sldId id="758" r:id="rId48"/>
    <p:sldId id="759" r:id="rId49"/>
    <p:sldId id="761" r:id="rId50"/>
    <p:sldId id="799" r:id="rId51"/>
    <p:sldId id="801" r:id="rId52"/>
    <p:sldId id="800" r:id="rId53"/>
    <p:sldId id="802" r:id="rId54"/>
    <p:sldId id="762" r:id="rId55"/>
    <p:sldId id="760" r:id="rId56"/>
    <p:sldId id="763" r:id="rId57"/>
    <p:sldId id="764" r:id="rId58"/>
    <p:sldId id="803" r:id="rId59"/>
    <p:sldId id="797" r:id="rId60"/>
    <p:sldId id="606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4859" autoAdjust="0"/>
    <p:restoredTop sz="96135" autoAdjust="0"/>
  </p:normalViewPr>
  <p:slideViewPr>
    <p:cSldViewPr snapToGrid="0">
      <p:cViewPr varScale="1">
        <p:scale>
          <a:sx n="107" d="100"/>
          <a:sy n="107" d="100"/>
        </p:scale>
        <p:origin x="148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D61F8C-49AF-4008-AB12-B95C3F8775B9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3F7E18-44F3-485B-9493-9FA7A2C0E6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2359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82762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812A7-E816-4CC8-9227-84BA11FE8282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8741F687-EFEE-4BE2-9B6A-FD6EFD55797D}" type="slidenum">
              <a:rPr lang="en-IN" smtClean="0"/>
              <a:t>‹#›</a:t>
            </a:fld>
            <a:endParaRPr lang="en-IN"/>
          </a:p>
        </p:txBody>
      </p:sp>
      <p:pic>
        <p:nvPicPr>
          <p:cNvPr id="13" name="Picture 12" descr="A circle with a neon light&#10;&#10;Description automatically generated with medium confidence">
            <a:extLst>
              <a:ext uri="{FF2B5EF4-FFF2-40B4-BE49-F238E27FC236}">
                <a16:creationId xmlns:a16="http://schemas.microsoft.com/office/drawing/2014/main" id="{02D0CE40-8322-84F8-DB49-A34317618F4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498" y="4074806"/>
            <a:ext cx="1069848" cy="10698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39C3BB-47CA-C901-8ABD-D43C7F310DD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 amt="15000"/>
          </a:blip>
          <a:stretch>
            <a:fillRect/>
          </a:stretch>
        </p:blipFill>
        <p:spPr>
          <a:xfrm>
            <a:off x="3956541" y="1302906"/>
            <a:ext cx="4278918" cy="469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8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812A7-E816-4CC8-9227-84BA11FE8282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1F687-EFEE-4BE2-9B6A-FD6EFD5579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418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812A7-E816-4CC8-9227-84BA11FE8282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1F687-EFEE-4BE2-9B6A-FD6EFD5579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9323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211" y="286224"/>
            <a:ext cx="11179834" cy="9301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981" y="1319842"/>
            <a:ext cx="11059064" cy="48523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812A7-E816-4CC8-9227-84BA11FE8282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1F687-EFEE-4BE2-9B6A-FD6EFD55797D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7" name="Picture 6" descr="A circle with a neon light&#10;&#10;Description automatically generated with medium confidence">
            <a:extLst>
              <a:ext uri="{FF2B5EF4-FFF2-40B4-BE49-F238E27FC236}">
                <a16:creationId xmlns:a16="http://schemas.microsoft.com/office/drawing/2014/main" id="{EB8BE117-A1E6-40E5-79C2-37320659EE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0580" y="6238280"/>
            <a:ext cx="442115" cy="44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5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86B812A7-E816-4CC8-9227-84BA11FE8282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IN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8741F687-EFEE-4BE2-9B6A-FD6EFD5579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555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812A7-E816-4CC8-9227-84BA11FE8282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1F687-EFEE-4BE2-9B6A-FD6EFD5579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619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812A7-E816-4CC8-9227-84BA11FE8282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1F687-EFEE-4BE2-9B6A-FD6EFD5579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89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812A7-E816-4CC8-9227-84BA11FE8282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1F687-EFEE-4BE2-9B6A-FD6EFD5579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780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812A7-E816-4CC8-9227-84BA11FE8282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1F687-EFEE-4BE2-9B6A-FD6EFD5579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491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812A7-E816-4CC8-9227-84BA11FE8282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1F687-EFEE-4BE2-9B6A-FD6EFD5579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704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86B812A7-E816-4CC8-9227-84BA11FE8282}" type="datetimeFigureOut">
              <a:rPr lang="en-IN" smtClean="0"/>
              <a:t>14-07-2025</a:t>
            </a:fld>
            <a:endParaRPr lang="en-IN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1F687-EFEE-4BE2-9B6A-FD6EFD5579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41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86B812A7-E816-4CC8-9227-84BA11FE8282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IN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8741F687-EFEE-4BE2-9B6A-FD6EFD55797D}" type="slidenum">
              <a:rPr lang="en-IN" smtClean="0"/>
              <a:t>‹#›</a:t>
            </a:fld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AA8445-E74A-4377-50DA-F5D7AEF95B7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alphaModFix amt="15000"/>
          </a:blip>
          <a:stretch>
            <a:fillRect/>
          </a:stretch>
        </p:blipFill>
        <p:spPr>
          <a:xfrm>
            <a:off x="3956541" y="1302906"/>
            <a:ext cx="4278918" cy="469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951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2"/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4EBFE-592B-BC2E-51BC-28BAE57C1A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IT</a:t>
            </a:r>
            <a:br>
              <a:rPr lang="en-US" dirty="0"/>
            </a:br>
            <a:r>
              <a:rPr lang="en-US" dirty="0"/>
              <a:t>Infrastructure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356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BA018-922A-377B-C807-B530B6777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4BC44-C703-E8B2-B422-3CCA65261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309141"/>
            <a:ext cx="11582400" cy="1039368"/>
          </a:xfrm>
        </p:spPr>
        <p:txBody>
          <a:bodyPr/>
          <a:lstStyle/>
          <a:p>
            <a:r>
              <a:rPr lang="en-IN" dirty="0"/>
              <a:t>Networking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E4B69-A09D-B57A-C8DC-72270F962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" y="1463041"/>
            <a:ext cx="11512732" cy="4929050"/>
          </a:xfrm>
        </p:spPr>
        <p:txBody>
          <a:bodyPr/>
          <a:lstStyle/>
          <a:p>
            <a:pPr algn="just">
              <a:lnSpc>
                <a:spcPct val="200000"/>
              </a:lnSpc>
            </a:pPr>
            <a:r>
              <a:rPr lang="en-US" dirty="0"/>
              <a:t>Networking devices are hardware components used to connect computers, printers, phones, cameras, servers, and other devices to a network, enabling them to communicate and share data.</a:t>
            </a:r>
          </a:p>
          <a:p>
            <a:pPr algn="just">
              <a:lnSpc>
                <a:spcPct val="200000"/>
              </a:lnSpc>
            </a:pPr>
            <a:r>
              <a:rPr lang="en-US" dirty="0"/>
              <a:t>These devices perform functions like:</a:t>
            </a:r>
          </a:p>
          <a:p>
            <a:pPr lvl="1" algn="just">
              <a:lnSpc>
                <a:spcPct val="200000"/>
              </a:lnSpc>
            </a:pPr>
            <a:r>
              <a:rPr lang="en-US" i="1" dirty="0"/>
              <a:t>Routing data</a:t>
            </a:r>
            <a:r>
              <a:rPr lang="en-US" dirty="0"/>
              <a:t> to the correct destination</a:t>
            </a:r>
          </a:p>
          <a:p>
            <a:pPr lvl="1" algn="just">
              <a:lnSpc>
                <a:spcPct val="200000"/>
              </a:lnSpc>
            </a:pPr>
            <a:r>
              <a:rPr lang="en-US" i="1" dirty="0"/>
              <a:t>Filtering</a:t>
            </a:r>
            <a:r>
              <a:rPr lang="en-US" dirty="0"/>
              <a:t> or </a:t>
            </a:r>
            <a:r>
              <a:rPr lang="en-US" i="1" dirty="0"/>
              <a:t>managing</a:t>
            </a:r>
            <a:r>
              <a:rPr lang="en-US" dirty="0"/>
              <a:t> traffic</a:t>
            </a:r>
          </a:p>
          <a:p>
            <a:pPr lvl="1" algn="just">
              <a:lnSpc>
                <a:spcPct val="200000"/>
              </a:lnSpc>
            </a:pPr>
            <a:r>
              <a:rPr lang="en-US" i="1" dirty="0"/>
              <a:t>Connecting</a:t>
            </a:r>
            <a:r>
              <a:rPr lang="en-US" dirty="0"/>
              <a:t> different types of networks</a:t>
            </a:r>
          </a:p>
        </p:txBody>
      </p:sp>
    </p:spTree>
    <p:extLst>
      <p:ext uri="{BB962C8B-B14F-4D97-AF65-F5344CB8AC3E}">
        <p14:creationId xmlns:p14="http://schemas.microsoft.com/office/powerpoint/2010/main" val="163344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CA4CC-FF83-E7D8-0F98-9968A45B9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1126D-B672-B73C-5100-0D0499123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309141"/>
            <a:ext cx="11582400" cy="1039368"/>
          </a:xfrm>
        </p:spPr>
        <p:txBody>
          <a:bodyPr/>
          <a:lstStyle/>
          <a:p>
            <a:r>
              <a:rPr lang="en-US" dirty="0"/>
              <a:t>Common Networking Devices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CC024-730B-134D-C7BC-2C926DC70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" y="1463041"/>
            <a:ext cx="3901440" cy="4929050"/>
          </a:xfrm>
        </p:spPr>
        <p:txBody>
          <a:bodyPr/>
          <a:lstStyle/>
          <a:p>
            <a:pPr algn="just">
              <a:lnSpc>
                <a:spcPct val="200000"/>
              </a:lnSpc>
            </a:pPr>
            <a:r>
              <a:rPr lang="en-US" i="1" dirty="0"/>
              <a:t>Router</a:t>
            </a:r>
          </a:p>
          <a:p>
            <a:pPr algn="just">
              <a:lnSpc>
                <a:spcPct val="200000"/>
              </a:lnSpc>
            </a:pPr>
            <a:r>
              <a:rPr lang="en-US" i="1" dirty="0"/>
              <a:t>Switch</a:t>
            </a:r>
          </a:p>
          <a:p>
            <a:pPr algn="just">
              <a:lnSpc>
                <a:spcPct val="200000"/>
              </a:lnSpc>
            </a:pPr>
            <a:r>
              <a:rPr lang="en-US" dirty="0"/>
              <a:t>Hub</a:t>
            </a:r>
          </a:p>
          <a:p>
            <a:pPr algn="just">
              <a:lnSpc>
                <a:spcPct val="200000"/>
              </a:lnSpc>
            </a:pPr>
            <a:r>
              <a:rPr lang="en-US" i="1" dirty="0"/>
              <a:t>Modem</a:t>
            </a:r>
          </a:p>
          <a:p>
            <a:pPr algn="just">
              <a:lnSpc>
                <a:spcPct val="200000"/>
              </a:lnSpc>
            </a:pPr>
            <a:r>
              <a:rPr lang="en-US" i="1" dirty="0"/>
              <a:t>Access Point</a:t>
            </a:r>
          </a:p>
          <a:p>
            <a:pPr algn="just">
              <a:lnSpc>
                <a:spcPct val="200000"/>
              </a:lnSpc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15196F2-61F2-1D17-F425-D3210DF30221}"/>
              </a:ext>
            </a:extLst>
          </p:cNvPr>
          <p:cNvSpPr txBox="1">
            <a:spLocks/>
          </p:cNvSpPr>
          <p:nvPr/>
        </p:nvSpPr>
        <p:spPr>
          <a:xfrm>
            <a:off x="4458788" y="1463041"/>
            <a:ext cx="4929051" cy="4929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00000"/>
              </a:lnSpc>
            </a:pPr>
            <a:r>
              <a:rPr lang="en-US" i="1" dirty="0"/>
              <a:t>Firewall</a:t>
            </a:r>
          </a:p>
          <a:p>
            <a:pPr algn="just">
              <a:lnSpc>
                <a:spcPct val="200000"/>
              </a:lnSpc>
            </a:pPr>
            <a:r>
              <a:rPr lang="en-US" i="1" dirty="0"/>
              <a:t>Gateway</a:t>
            </a:r>
          </a:p>
          <a:p>
            <a:pPr algn="just">
              <a:lnSpc>
                <a:spcPct val="200000"/>
              </a:lnSpc>
            </a:pPr>
            <a:r>
              <a:rPr lang="en-US" i="1" dirty="0"/>
              <a:t>Network Interface Card (NIC)</a:t>
            </a:r>
          </a:p>
          <a:p>
            <a:pPr algn="just">
              <a:lnSpc>
                <a:spcPct val="200000"/>
              </a:lnSpc>
            </a:pPr>
            <a:r>
              <a:rPr lang="en-US" dirty="0"/>
              <a:t>Repeater</a:t>
            </a:r>
          </a:p>
          <a:p>
            <a:pPr algn="just">
              <a:lnSpc>
                <a:spcPct val="200000"/>
              </a:lnSpc>
            </a:pPr>
            <a:r>
              <a:rPr lang="en-US" dirty="0"/>
              <a:t>Bridge</a:t>
            </a:r>
          </a:p>
        </p:txBody>
      </p:sp>
    </p:spTree>
    <p:extLst>
      <p:ext uri="{BB962C8B-B14F-4D97-AF65-F5344CB8AC3E}">
        <p14:creationId xmlns:p14="http://schemas.microsoft.com/office/powerpoint/2010/main" val="305673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0FD6C-2D23-1BC9-3451-6C028834B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CA7F6-1CD4-CF72-3937-020BD7E08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309141"/>
            <a:ext cx="11582400" cy="1039368"/>
          </a:xfrm>
        </p:spPr>
        <p:txBody>
          <a:bodyPr/>
          <a:lstStyle/>
          <a:p>
            <a:r>
              <a:rPr lang="en-US" dirty="0"/>
              <a:t>Router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D9A28-9A3A-D6F9-53BF-847204B79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" y="1175657"/>
            <a:ext cx="11512732" cy="5373202"/>
          </a:xfrm>
        </p:spPr>
        <p:txBody>
          <a:bodyPr>
            <a:normAutofit fontScale="77500" lnSpcReduction="20000"/>
          </a:bodyPr>
          <a:lstStyle/>
          <a:p>
            <a:pPr algn="just">
              <a:lnSpc>
                <a:spcPct val="200000"/>
              </a:lnSpc>
            </a:pPr>
            <a:r>
              <a:rPr lang="en-US" dirty="0"/>
              <a:t>Connects </a:t>
            </a:r>
            <a:r>
              <a:rPr lang="en-US" b="1" dirty="0"/>
              <a:t>multiple networks </a:t>
            </a:r>
            <a:r>
              <a:rPr lang="en-US" dirty="0"/>
              <a:t>(e.g., LAN to the Internet).</a:t>
            </a:r>
          </a:p>
          <a:p>
            <a:pPr algn="just">
              <a:lnSpc>
                <a:spcPct val="200000"/>
              </a:lnSpc>
            </a:pPr>
            <a:r>
              <a:rPr lang="en-US" dirty="0"/>
              <a:t>Routes data packets based on </a:t>
            </a:r>
            <a:r>
              <a:rPr lang="en-US" b="1" dirty="0"/>
              <a:t>IP addresses</a:t>
            </a:r>
            <a:r>
              <a:rPr lang="en-US" dirty="0"/>
              <a:t>.</a:t>
            </a:r>
          </a:p>
          <a:p>
            <a:pPr algn="just">
              <a:lnSpc>
                <a:spcPct val="200000"/>
              </a:lnSpc>
            </a:pPr>
            <a:r>
              <a:rPr lang="en-US" dirty="0"/>
              <a:t>Determines </a:t>
            </a:r>
            <a:r>
              <a:rPr lang="en-US" b="1" dirty="0"/>
              <a:t>best path for data</a:t>
            </a:r>
            <a:r>
              <a:rPr lang="en-US" dirty="0"/>
              <a:t> to reach its destination.</a:t>
            </a:r>
          </a:p>
          <a:p>
            <a:pPr algn="just">
              <a:lnSpc>
                <a:spcPct val="200000"/>
              </a:lnSpc>
            </a:pPr>
            <a:r>
              <a:rPr lang="en-US" dirty="0"/>
              <a:t>Often includes </a:t>
            </a:r>
            <a:r>
              <a:rPr lang="en-US" b="1" dirty="0"/>
              <a:t>Wi-Fi functionality </a:t>
            </a:r>
            <a:r>
              <a:rPr lang="en-US" dirty="0"/>
              <a:t>in home routers.</a:t>
            </a:r>
          </a:p>
          <a:p>
            <a:pPr algn="just">
              <a:lnSpc>
                <a:spcPct val="200000"/>
              </a:lnSpc>
            </a:pPr>
            <a:r>
              <a:rPr lang="en-US" dirty="0"/>
              <a:t>Offers basic security features like </a:t>
            </a:r>
            <a:r>
              <a:rPr lang="en-US" b="1" dirty="0"/>
              <a:t>firewall</a:t>
            </a:r>
            <a:r>
              <a:rPr lang="en-US" dirty="0"/>
              <a:t> and </a:t>
            </a:r>
            <a:r>
              <a:rPr lang="en-US" b="1" dirty="0"/>
              <a:t>NAT</a:t>
            </a:r>
            <a:r>
              <a:rPr lang="en-US" dirty="0"/>
              <a:t> (Network Address Translation).</a:t>
            </a:r>
          </a:p>
          <a:p>
            <a:pPr algn="just">
              <a:lnSpc>
                <a:spcPct val="200000"/>
              </a:lnSpc>
            </a:pPr>
            <a:r>
              <a:rPr lang="en-US" dirty="0"/>
              <a:t>Supports </a:t>
            </a:r>
            <a:r>
              <a:rPr lang="en-US" b="1" dirty="0"/>
              <a:t>DHCP</a:t>
            </a:r>
            <a:r>
              <a:rPr lang="en-US" dirty="0"/>
              <a:t> to assign IP addresses to devices.</a:t>
            </a:r>
          </a:p>
          <a:p>
            <a:pPr algn="just">
              <a:lnSpc>
                <a:spcPct val="200000"/>
              </a:lnSpc>
            </a:pPr>
            <a:r>
              <a:rPr lang="en-US" dirty="0"/>
              <a:t>Has </a:t>
            </a:r>
            <a:r>
              <a:rPr lang="en-US" b="1" dirty="0"/>
              <a:t>WAN</a:t>
            </a:r>
            <a:r>
              <a:rPr lang="en-US" dirty="0"/>
              <a:t> and </a:t>
            </a:r>
            <a:r>
              <a:rPr lang="en-US" b="1" dirty="0"/>
              <a:t>LAN</a:t>
            </a:r>
            <a:r>
              <a:rPr lang="en-US" dirty="0"/>
              <a:t> ports for external and internal network connections.</a:t>
            </a:r>
          </a:p>
          <a:p>
            <a:pPr algn="just">
              <a:lnSpc>
                <a:spcPct val="200000"/>
              </a:lnSpc>
            </a:pPr>
            <a:r>
              <a:rPr lang="en-US" dirty="0"/>
              <a:t>Maintains a </a:t>
            </a:r>
            <a:r>
              <a:rPr lang="en-US" b="1" dirty="0"/>
              <a:t>routing table </a:t>
            </a:r>
            <a:r>
              <a:rPr lang="en-US" dirty="0"/>
              <a:t>to manage data flow.</a:t>
            </a:r>
          </a:p>
          <a:p>
            <a:pPr algn="just">
              <a:lnSpc>
                <a:spcPct val="200000"/>
              </a:lnSpc>
            </a:pPr>
            <a:r>
              <a:rPr lang="en-US" dirty="0"/>
              <a:t>Can be configured via </a:t>
            </a:r>
            <a:r>
              <a:rPr lang="en-US" b="1" dirty="0"/>
              <a:t>web interface</a:t>
            </a:r>
            <a:r>
              <a:rPr lang="en-US" dirty="0"/>
              <a:t> or </a:t>
            </a:r>
            <a:r>
              <a:rPr lang="en-US" b="1" dirty="0"/>
              <a:t>CLI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850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5E89D-0442-9D5A-6DEF-F3AFE6C48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1CECE-76BB-2482-BC63-13DE56220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309141"/>
            <a:ext cx="11582400" cy="814265"/>
          </a:xfrm>
        </p:spPr>
        <p:txBody>
          <a:bodyPr/>
          <a:lstStyle/>
          <a:p>
            <a:r>
              <a:rPr lang="en-US" dirty="0"/>
              <a:t>Switch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2B82C-1A66-CC14-C577-B9C6B2C10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8" y="1123406"/>
            <a:ext cx="5425440" cy="5425453"/>
          </a:xfrm>
        </p:spPr>
        <p:txBody>
          <a:bodyPr>
            <a:normAutofit fontScale="92500"/>
          </a:bodyPr>
          <a:lstStyle/>
          <a:p>
            <a:pPr algn="just">
              <a:lnSpc>
                <a:spcPct val="200000"/>
              </a:lnSpc>
            </a:pPr>
            <a:r>
              <a:rPr lang="en-US" sz="1600" dirty="0"/>
              <a:t>Connects multiple devices within the </a:t>
            </a:r>
            <a:r>
              <a:rPr lang="en-US" sz="1600" b="1" dirty="0"/>
              <a:t>same LAN</a:t>
            </a:r>
            <a:r>
              <a:rPr lang="en-US" sz="1600" dirty="0"/>
              <a:t>.</a:t>
            </a:r>
          </a:p>
          <a:p>
            <a:pPr algn="just">
              <a:lnSpc>
                <a:spcPct val="200000"/>
              </a:lnSpc>
            </a:pPr>
            <a:r>
              <a:rPr lang="en-US" sz="1600" dirty="0"/>
              <a:t>Forwards data only to the </a:t>
            </a:r>
            <a:r>
              <a:rPr lang="en-US" sz="1600" b="1" dirty="0"/>
              <a:t>specific device </a:t>
            </a:r>
            <a:r>
              <a:rPr lang="en-US" sz="1600" dirty="0"/>
              <a:t>(MAC address) that needs it.</a:t>
            </a:r>
          </a:p>
          <a:p>
            <a:pPr algn="just">
              <a:lnSpc>
                <a:spcPct val="200000"/>
              </a:lnSpc>
            </a:pPr>
            <a:r>
              <a:rPr lang="en-US" sz="1600" dirty="0"/>
              <a:t>Maintains </a:t>
            </a:r>
            <a:r>
              <a:rPr lang="en-US" sz="1600" b="1" dirty="0"/>
              <a:t>a MAC address table </a:t>
            </a:r>
            <a:r>
              <a:rPr lang="en-US" sz="1600" dirty="0"/>
              <a:t>to map ports to devices.</a:t>
            </a:r>
          </a:p>
          <a:p>
            <a:pPr algn="just">
              <a:lnSpc>
                <a:spcPct val="200000"/>
              </a:lnSpc>
            </a:pPr>
            <a:r>
              <a:rPr lang="en-US" sz="1600" dirty="0"/>
              <a:t>Operates at </a:t>
            </a:r>
            <a:r>
              <a:rPr lang="en-US" sz="1600" b="1" dirty="0"/>
              <a:t>Layer 2</a:t>
            </a:r>
            <a:r>
              <a:rPr lang="en-US" sz="1600" dirty="0"/>
              <a:t> (Data Link Layer) of the OSI model (some at Layer 3 with routing capability).</a:t>
            </a:r>
          </a:p>
          <a:p>
            <a:pPr algn="just">
              <a:lnSpc>
                <a:spcPct val="200000"/>
              </a:lnSpc>
            </a:pPr>
            <a:r>
              <a:rPr lang="en-US" sz="1600" dirty="0"/>
              <a:t>Provides </a:t>
            </a:r>
            <a:r>
              <a:rPr lang="en-US" sz="1600" b="1" dirty="0"/>
              <a:t>faster and more efficient data </a:t>
            </a:r>
            <a:r>
              <a:rPr lang="en-US" sz="1600" dirty="0"/>
              <a:t>transmission than a hub.</a:t>
            </a:r>
          </a:p>
          <a:p>
            <a:pPr algn="just">
              <a:lnSpc>
                <a:spcPct val="200000"/>
              </a:lnSpc>
            </a:pPr>
            <a:r>
              <a:rPr lang="en-US" sz="1600" dirty="0"/>
              <a:t>Has </a:t>
            </a:r>
            <a:r>
              <a:rPr lang="en-US" sz="1600" b="1" dirty="0"/>
              <a:t>multiple Ethernet ports </a:t>
            </a:r>
            <a:r>
              <a:rPr lang="en-US" sz="1600" dirty="0"/>
              <a:t>(e.g., 8, 24, 48 ports).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9067AC0-A61C-E37C-98C0-AEF3DE7520B8}"/>
              </a:ext>
            </a:extLst>
          </p:cNvPr>
          <p:cNvSpPr txBox="1">
            <a:spLocks/>
          </p:cNvSpPr>
          <p:nvPr/>
        </p:nvSpPr>
        <p:spPr>
          <a:xfrm>
            <a:off x="6096000" y="1123406"/>
            <a:ext cx="5320937" cy="5425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00000"/>
              </a:lnSpc>
            </a:pPr>
            <a:r>
              <a:rPr lang="en-US" sz="1600" dirty="0"/>
              <a:t>Used in </a:t>
            </a:r>
            <a:r>
              <a:rPr lang="en-US" sz="1600" b="1" dirty="0"/>
              <a:t>offices, data centers</a:t>
            </a:r>
            <a:r>
              <a:rPr lang="en-US" sz="1600" dirty="0"/>
              <a:t>, and </a:t>
            </a:r>
            <a:r>
              <a:rPr lang="en-US" sz="1600" b="1" dirty="0"/>
              <a:t>enterprise</a:t>
            </a:r>
            <a:r>
              <a:rPr lang="en-US" sz="1600" dirty="0"/>
              <a:t> networks to interconnect devices.</a:t>
            </a:r>
          </a:p>
          <a:p>
            <a:pPr algn="just">
              <a:lnSpc>
                <a:spcPct val="200000"/>
              </a:lnSpc>
            </a:pPr>
            <a:r>
              <a:rPr lang="en-US" sz="1600" dirty="0"/>
              <a:t>May be managed or unmanaged:</a:t>
            </a:r>
          </a:p>
          <a:p>
            <a:pPr lvl="1" algn="just">
              <a:lnSpc>
                <a:spcPct val="200000"/>
              </a:lnSpc>
            </a:pPr>
            <a:r>
              <a:rPr lang="en-US" sz="1500" b="1" dirty="0"/>
              <a:t>Managed</a:t>
            </a:r>
            <a:r>
              <a:rPr lang="en-US" sz="1500" dirty="0"/>
              <a:t>: configurable, supports VLANs, monitoring, etc.</a:t>
            </a:r>
          </a:p>
          <a:p>
            <a:pPr lvl="1" algn="just">
              <a:lnSpc>
                <a:spcPct val="200000"/>
              </a:lnSpc>
            </a:pPr>
            <a:r>
              <a:rPr lang="en-US" sz="1500" b="1" dirty="0"/>
              <a:t>Unmanaged</a:t>
            </a:r>
            <a:r>
              <a:rPr lang="en-US" sz="1500" dirty="0"/>
              <a:t>: plug-and-play, no configuration needed.</a:t>
            </a:r>
          </a:p>
          <a:p>
            <a:pPr algn="just">
              <a:lnSpc>
                <a:spcPct val="200000"/>
              </a:lnSpc>
            </a:pPr>
            <a:r>
              <a:rPr lang="en-US" sz="1600" dirty="0"/>
              <a:t>Reduces network collisions and </a:t>
            </a:r>
            <a:r>
              <a:rPr lang="en-US" sz="1600" b="1" dirty="0"/>
              <a:t>improves performance </a:t>
            </a:r>
            <a:r>
              <a:rPr lang="en-US" sz="1600" dirty="0"/>
              <a:t>over hubs.</a:t>
            </a:r>
          </a:p>
        </p:txBody>
      </p:sp>
    </p:spTree>
    <p:extLst>
      <p:ext uri="{BB962C8B-B14F-4D97-AF65-F5344CB8AC3E}">
        <p14:creationId xmlns:p14="http://schemas.microsoft.com/office/powerpoint/2010/main" val="241597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1926C-70B1-4847-FDAE-8FE2E38BA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BBCD1-651A-4CA9-24F8-1825989A7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309141"/>
            <a:ext cx="11582400" cy="1039368"/>
          </a:xfrm>
        </p:spPr>
        <p:txBody>
          <a:bodyPr/>
          <a:lstStyle/>
          <a:p>
            <a:r>
              <a:rPr lang="en-US" dirty="0"/>
              <a:t>Hub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2CCBA-A486-6BF5-B663-594A232E2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" y="1463041"/>
            <a:ext cx="5364480" cy="4929050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1700" dirty="0"/>
              <a:t>Connects </a:t>
            </a:r>
            <a:r>
              <a:rPr lang="en-US" sz="1700" b="1" dirty="0"/>
              <a:t>multiple devices in a LAN</a:t>
            </a:r>
            <a:r>
              <a:rPr lang="en-US" sz="1700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1700" b="1" dirty="0"/>
              <a:t>Broadcasts incoming data </a:t>
            </a:r>
            <a:r>
              <a:rPr lang="en-US" sz="1700" dirty="0"/>
              <a:t>to all ports, regardless of destination.</a:t>
            </a:r>
          </a:p>
          <a:p>
            <a:pPr algn="just">
              <a:lnSpc>
                <a:spcPct val="150000"/>
              </a:lnSpc>
            </a:pPr>
            <a:r>
              <a:rPr lang="en-US" sz="1700" b="1" dirty="0"/>
              <a:t>Does not store MAC </a:t>
            </a:r>
            <a:r>
              <a:rPr lang="en-US" sz="1700" dirty="0"/>
              <a:t>addresses or make intelligent forwarding decisions.</a:t>
            </a:r>
          </a:p>
          <a:p>
            <a:pPr algn="just">
              <a:lnSpc>
                <a:spcPct val="150000"/>
              </a:lnSpc>
            </a:pPr>
            <a:r>
              <a:rPr lang="en-US" sz="1700" dirty="0"/>
              <a:t>Operates at </a:t>
            </a:r>
            <a:r>
              <a:rPr lang="en-US" sz="1700" b="1" dirty="0"/>
              <a:t>Layer 1 (Physical Layer) </a:t>
            </a:r>
            <a:r>
              <a:rPr lang="en-US" sz="1700" dirty="0"/>
              <a:t>of the OSI model.</a:t>
            </a:r>
          </a:p>
          <a:p>
            <a:pPr algn="just">
              <a:lnSpc>
                <a:spcPct val="200000"/>
              </a:lnSpc>
            </a:pPr>
            <a:r>
              <a:rPr lang="en-US" sz="1700" dirty="0"/>
              <a:t>Slower and less efficient compared to switches.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3204BE-EB86-8D6B-44DB-59A8DC739261}"/>
              </a:ext>
            </a:extLst>
          </p:cNvPr>
          <p:cNvSpPr txBox="1">
            <a:spLocks/>
          </p:cNvSpPr>
          <p:nvPr/>
        </p:nvSpPr>
        <p:spPr>
          <a:xfrm>
            <a:off x="6104709" y="1348509"/>
            <a:ext cx="5364480" cy="50435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00000"/>
              </a:lnSpc>
            </a:pPr>
            <a:r>
              <a:rPr lang="en-US" sz="1700" dirty="0"/>
              <a:t>Typically has </a:t>
            </a:r>
            <a:r>
              <a:rPr lang="en-US" sz="1700" b="1" dirty="0"/>
              <a:t>multiple Ethernet ports </a:t>
            </a:r>
            <a:r>
              <a:rPr lang="en-US" sz="1700" dirty="0"/>
              <a:t>(e.g., 4, 8, 16).</a:t>
            </a:r>
          </a:p>
          <a:p>
            <a:pPr algn="just">
              <a:lnSpc>
                <a:spcPct val="200000"/>
              </a:lnSpc>
            </a:pPr>
            <a:r>
              <a:rPr lang="en-US" sz="1700" b="1" dirty="0"/>
              <a:t>Unmanaged device </a:t>
            </a:r>
            <a:r>
              <a:rPr lang="en-US" sz="1700" dirty="0"/>
              <a:t>– no configuration required.</a:t>
            </a:r>
          </a:p>
          <a:p>
            <a:pPr algn="just">
              <a:lnSpc>
                <a:spcPct val="200000"/>
              </a:lnSpc>
            </a:pPr>
            <a:r>
              <a:rPr lang="en-US" sz="1700" b="1" dirty="0"/>
              <a:t>Rarely used today</a:t>
            </a:r>
            <a:r>
              <a:rPr lang="en-US" sz="1700" dirty="0"/>
              <a:t>, mostly replaced by switches.</a:t>
            </a:r>
          </a:p>
          <a:p>
            <a:pPr algn="just">
              <a:lnSpc>
                <a:spcPct val="200000"/>
              </a:lnSpc>
            </a:pPr>
            <a:r>
              <a:rPr lang="en-US" sz="1700" dirty="0"/>
              <a:t>Useful in basic setups or labs for understanding network behavior.</a:t>
            </a:r>
          </a:p>
        </p:txBody>
      </p:sp>
    </p:spTree>
    <p:extLst>
      <p:ext uri="{BB962C8B-B14F-4D97-AF65-F5344CB8AC3E}">
        <p14:creationId xmlns:p14="http://schemas.microsoft.com/office/powerpoint/2010/main" val="233175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C917D-83D6-FAA6-CFF4-2A1903A70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FDCF0-31EA-DE84-4C1F-254115838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309141"/>
            <a:ext cx="11582400" cy="1039368"/>
          </a:xfrm>
        </p:spPr>
        <p:txBody>
          <a:bodyPr/>
          <a:lstStyle/>
          <a:p>
            <a:r>
              <a:rPr lang="en-US" dirty="0"/>
              <a:t>Modem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BF36D-AF6E-828D-FAC9-B851D7E7A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" y="1463041"/>
            <a:ext cx="11512732" cy="5085818"/>
          </a:xfrm>
        </p:spPr>
        <p:txBody>
          <a:bodyPr>
            <a:normAutofit/>
          </a:bodyPr>
          <a:lstStyle/>
          <a:p>
            <a:pPr algn="just">
              <a:lnSpc>
                <a:spcPct val="170000"/>
              </a:lnSpc>
            </a:pPr>
            <a:r>
              <a:rPr lang="en-US" dirty="0"/>
              <a:t>Modem = </a:t>
            </a:r>
            <a:r>
              <a:rPr lang="en-US" b="1" dirty="0"/>
              <a:t>Modulator + Demodulator</a:t>
            </a:r>
            <a:r>
              <a:rPr lang="en-US" dirty="0"/>
              <a:t>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Converts </a:t>
            </a:r>
            <a:r>
              <a:rPr lang="en-US" b="1" dirty="0"/>
              <a:t>digital signals </a:t>
            </a:r>
            <a:r>
              <a:rPr lang="en-US" dirty="0"/>
              <a:t>from a computer to </a:t>
            </a:r>
            <a:r>
              <a:rPr lang="en-US" b="1" dirty="0"/>
              <a:t>analog signals </a:t>
            </a:r>
            <a:r>
              <a:rPr lang="en-US" dirty="0"/>
              <a:t>for transmission over phone/cable lines.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Connects a </a:t>
            </a:r>
            <a:r>
              <a:rPr lang="en-US" b="1" dirty="0"/>
              <a:t>home</a:t>
            </a:r>
            <a:r>
              <a:rPr lang="en-US" dirty="0"/>
              <a:t> or </a:t>
            </a:r>
            <a:r>
              <a:rPr lang="en-US" b="1" dirty="0"/>
              <a:t>office</a:t>
            </a:r>
            <a:r>
              <a:rPr lang="en-US" dirty="0"/>
              <a:t> network to the Internet via an ISP.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Typically has one port for the ISP line and one for connecting to a router or computer.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Works at the </a:t>
            </a:r>
            <a:r>
              <a:rPr lang="en-US" b="1" dirty="0"/>
              <a:t>Physical Layer (Layer 1) </a:t>
            </a:r>
            <a:r>
              <a:rPr lang="en-US" dirty="0"/>
              <a:t>of the OSI model.</a:t>
            </a:r>
          </a:p>
          <a:p>
            <a:pPr algn="just">
              <a:lnSpc>
                <a:spcPct val="170000"/>
              </a:lnSpc>
            </a:pPr>
            <a:r>
              <a:rPr lang="en-US" b="1" dirty="0"/>
              <a:t>Does not manage internal network</a:t>
            </a:r>
            <a:r>
              <a:rPr lang="en-US" dirty="0"/>
              <a:t> traffic – only handles the internet connection.</a:t>
            </a:r>
          </a:p>
          <a:p>
            <a:pPr algn="just">
              <a:lnSpc>
                <a:spcPct val="170000"/>
              </a:lnSpc>
            </a:pPr>
            <a:r>
              <a:rPr lang="en-US" b="1" dirty="0"/>
              <a:t>Required for internet </a:t>
            </a:r>
            <a:r>
              <a:rPr lang="en-US" dirty="0"/>
              <a:t>access in homes and small businesses.</a:t>
            </a:r>
          </a:p>
        </p:txBody>
      </p:sp>
    </p:spTree>
    <p:extLst>
      <p:ext uri="{BB962C8B-B14F-4D97-AF65-F5344CB8AC3E}">
        <p14:creationId xmlns:p14="http://schemas.microsoft.com/office/powerpoint/2010/main" val="121898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D8DAE-30B3-405D-9BD4-38C1C05DB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E8B85-68E8-AE48-1AAF-C21D0E87E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309141"/>
            <a:ext cx="11582400" cy="1039368"/>
          </a:xfrm>
        </p:spPr>
        <p:txBody>
          <a:bodyPr>
            <a:normAutofit/>
          </a:bodyPr>
          <a:lstStyle/>
          <a:p>
            <a:r>
              <a:rPr lang="en-IN" dirty="0"/>
              <a:t>Access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73239-2224-1F2B-D2EE-B80613639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" y="1463041"/>
            <a:ext cx="11512732" cy="4929050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60000"/>
              </a:lnSpc>
            </a:pPr>
            <a:r>
              <a:rPr lang="en-US" dirty="0"/>
              <a:t>Provides </a:t>
            </a:r>
            <a:r>
              <a:rPr lang="en-US" b="1" dirty="0"/>
              <a:t>wireless connectivity </a:t>
            </a:r>
            <a:r>
              <a:rPr lang="en-US" dirty="0"/>
              <a:t>to devices within a network.</a:t>
            </a:r>
          </a:p>
          <a:p>
            <a:pPr algn="just">
              <a:lnSpc>
                <a:spcPct val="160000"/>
              </a:lnSpc>
            </a:pPr>
            <a:r>
              <a:rPr lang="en-US" dirty="0"/>
              <a:t>Connects to a wired network (e.g., via Ethernet) and </a:t>
            </a:r>
            <a:r>
              <a:rPr lang="en-US" b="1" dirty="0"/>
              <a:t>creates a Wi-Fi network</a:t>
            </a:r>
            <a:r>
              <a:rPr lang="en-US" dirty="0"/>
              <a:t>.</a:t>
            </a:r>
          </a:p>
          <a:p>
            <a:pPr algn="just">
              <a:lnSpc>
                <a:spcPct val="160000"/>
              </a:lnSpc>
            </a:pPr>
            <a:r>
              <a:rPr lang="en-US" b="1" dirty="0"/>
              <a:t>Acts as a bridge </a:t>
            </a:r>
            <a:r>
              <a:rPr lang="en-US" dirty="0"/>
              <a:t>between wireless clients and wired LAN.</a:t>
            </a:r>
          </a:p>
          <a:p>
            <a:pPr algn="just">
              <a:lnSpc>
                <a:spcPct val="160000"/>
              </a:lnSpc>
            </a:pPr>
            <a:r>
              <a:rPr lang="en-US" b="1" dirty="0"/>
              <a:t>Extends Wi-Fi </a:t>
            </a:r>
            <a:r>
              <a:rPr lang="en-US" dirty="0"/>
              <a:t>coverage in large areas (offices, campuses, hotels).</a:t>
            </a:r>
          </a:p>
          <a:p>
            <a:pPr algn="just">
              <a:lnSpc>
                <a:spcPct val="160000"/>
              </a:lnSpc>
            </a:pPr>
            <a:r>
              <a:rPr lang="en-US" dirty="0"/>
              <a:t>Operates at </a:t>
            </a:r>
            <a:r>
              <a:rPr lang="en-US" b="1" dirty="0"/>
              <a:t>Layer 2</a:t>
            </a:r>
            <a:r>
              <a:rPr lang="en-US" dirty="0"/>
              <a:t> (Data Link Layer) of the OSI model.</a:t>
            </a:r>
          </a:p>
          <a:p>
            <a:pPr algn="just">
              <a:lnSpc>
                <a:spcPct val="160000"/>
              </a:lnSpc>
            </a:pPr>
            <a:r>
              <a:rPr lang="en-US" dirty="0"/>
              <a:t>Supports </a:t>
            </a:r>
            <a:r>
              <a:rPr lang="en-US" b="1" dirty="0"/>
              <a:t>multiple devices </a:t>
            </a:r>
            <a:r>
              <a:rPr lang="en-US" dirty="0"/>
              <a:t>simultaneously (smartphones, laptops, etc.).</a:t>
            </a:r>
          </a:p>
          <a:p>
            <a:pPr algn="just">
              <a:lnSpc>
                <a:spcPct val="160000"/>
              </a:lnSpc>
            </a:pPr>
            <a:r>
              <a:rPr lang="en-US" dirty="0"/>
              <a:t>Not the same as a router — it </a:t>
            </a:r>
            <a:r>
              <a:rPr lang="en-US" b="1" dirty="0"/>
              <a:t>doesn’t route traffic </a:t>
            </a:r>
            <a:r>
              <a:rPr lang="en-US" dirty="0"/>
              <a:t>between networks.</a:t>
            </a:r>
          </a:p>
          <a:p>
            <a:pPr algn="just">
              <a:lnSpc>
                <a:spcPct val="160000"/>
              </a:lnSpc>
            </a:pPr>
            <a:r>
              <a:rPr lang="en-US" dirty="0"/>
              <a:t>Used to </a:t>
            </a:r>
            <a:r>
              <a:rPr lang="en-US" b="1" dirty="0"/>
              <a:t>improve scalability, range</a:t>
            </a:r>
            <a:r>
              <a:rPr lang="en-US" dirty="0"/>
              <a:t>, and </a:t>
            </a:r>
            <a:r>
              <a:rPr lang="en-US" b="1" dirty="0"/>
              <a:t>performance</a:t>
            </a:r>
            <a:r>
              <a:rPr lang="en-US" dirty="0"/>
              <a:t> of wireless networks.</a:t>
            </a:r>
          </a:p>
        </p:txBody>
      </p:sp>
    </p:spTree>
    <p:extLst>
      <p:ext uri="{BB962C8B-B14F-4D97-AF65-F5344CB8AC3E}">
        <p14:creationId xmlns:p14="http://schemas.microsoft.com/office/powerpoint/2010/main" val="87549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A1085-0A99-ECF0-6AB0-DE722727C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FAA8E-42F3-8059-F9A0-AC95A075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309141"/>
            <a:ext cx="11582400" cy="648802"/>
          </a:xfrm>
        </p:spPr>
        <p:txBody>
          <a:bodyPr/>
          <a:lstStyle/>
          <a:p>
            <a:r>
              <a:rPr lang="en-IN" dirty="0"/>
              <a:t>Firewall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C0ECF-B336-C78E-91D7-27557DA5A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" y="1193073"/>
            <a:ext cx="11512732" cy="5199017"/>
          </a:xfrm>
        </p:spPr>
        <p:txBody>
          <a:bodyPr>
            <a:normAutofit/>
          </a:bodyPr>
          <a:lstStyle/>
          <a:p>
            <a:pPr algn="just">
              <a:lnSpc>
                <a:spcPct val="170000"/>
              </a:lnSpc>
            </a:pPr>
            <a:r>
              <a:rPr lang="en-US" b="1" dirty="0"/>
              <a:t>Monitors and controls </a:t>
            </a:r>
            <a:r>
              <a:rPr lang="en-US" dirty="0"/>
              <a:t>incoming and outgoing network traffic.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Acts as a </a:t>
            </a:r>
            <a:r>
              <a:rPr lang="en-US" b="1" dirty="0"/>
              <a:t>barrier</a:t>
            </a:r>
            <a:r>
              <a:rPr lang="en-US" dirty="0"/>
              <a:t> between trusted and untrusted networks (e.g., LAN and Internet).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Uses </a:t>
            </a:r>
            <a:r>
              <a:rPr lang="en-US" b="1" dirty="0"/>
              <a:t>predefined rules </a:t>
            </a:r>
            <a:r>
              <a:rPr lang="en-US" dirty="0"/>
              <a:t>to allow or block data packets.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Filters traffic based on </a:t>
            </a:r>
            <a:r>
              <a:rPr lang="en-US" b="1" dirty="0"/>
              <a:t>IP address, port number, protocol, or content.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Operates primarily at </a:t>
            </a:r>
            <a:r>
              <a:rPr lang="en-US" b="1" dirty="0"/>
              <a:t>Layer 3 (Network) </a:t>
            </a:r>
            <a:r>
              <a:rPr lang="en-US" dirty="0"/>
              <a:t>and </a:t>
            </a:r>
            <a:r>
              <a:rPr lang="en-US" b="1" dirty="0"/>
              <a:t>Layer 4 (Transport) </a:t>
            </a:r>
            <a:r>
              <a:rPr lang="en-US" dirty="0"/>
              <a:t>of the OSI model.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Protects against </a:t>
            </a:r>
            <a:r>
              <a:rPr lang="en-US" b="1" dirty="0"/>
              <a:t>unauthorized access, malware, and attacks</a:t>
            </a:r>
            <a:r>
              <a:rPr lang="en-US" dirty="0"/>
              <a:t>.</a:t>
            </a:r>
          </a:p>
          <a:p>
            <a:pPr algn="just">
              <a:lnSpc>
                <a:spcPct val="170000"/>
              </a:lnSpc>
            </a:pPr>
            <a:r>
              <a:rPr lang="en-US" b="1" dirty="0"/>
              <a:t>Configurable by administrators </a:t>
            </a:r>
            <a:r>
              <a:rPr lang="en-US" dirty="0"/>
              <a:t>for custom security policies.</a:t>
            </a:r>
          </a:p>
        </p:txBody>
      </p:sp>
    </p:spTree>
    <p:extLst>
      <p:ext uri="{BB962C8B-B14F-4D97-AF65-F5344CB8AC3E}">
        <p14:creationId xmlns:p14="http://schemas.microsoft.com/office/powerpoint/2010/main" val="423806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61F87-9386-4DDF-0223-8BC86B999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D40A2-AFE3-8EE3-36D9-8596F2FE2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309141"/>
            <a:ext cx="11582400" cy="1039368"/>
          </a:xfrm>
        </p:spPr>
        <p:txBody>
          <a:bodyPr/>
          <a:lstStyle/>
          <a:p>
            <a:r>
              <a:rPr lang="en-US" dirty="0"/>
              <a:t>Gateway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7B81D-04D2-796A-9FD2-D315BBA77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" y="1463041"/>
            <a:ext cx="11512732" cy="4929050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60000"/>
              </a:lnSpc>
            </a:pPr>
            <a:r>
              <a:rPr lang="en-US" dirty="0"/>
              <a:t>Connects two different networks that use different protocols.</a:t>
            </a:r>
          </a:p>
          <a:p>
            <a:pPr algn="just">
              <a:lnSpc>
                <a:spcPct val="160000"/>
              </a:lnSpc>
            </a:pPr>
            <a:r>
              <a:rPr lang="en-US" dirty="0"/>
              <a:t>Acts as a translator or protocol converter between dissimilar systems.</a:t>
            </a:r>
          </a:p>
          <a:p>
            <a:pPr algn="just">
              <a:lnSpc>
                <a:spcPct val="160000"/>
              </a:lnSpc>
            </a:pPr>
            <a:r>
              <a:rPr lang="en-US" dirty="0"/>
              <a:t>Enables communication between LAN and WAN, or enterprise network and internet.</a:t>
            </a:r>
          </a:p>
          <a:p>
            <a:pPr algn="just">
              <a:lnSpc>
                <a:spcPct val="160000"/>
              </a:lnSpc>
            </a:pPr>
            <a:r>
              <a:rPr lang="en-US" dirty="0"/>
              <a:t>Operates at all seven layers of the OSI model (depending on implementation).</a:t>
            </a:r>
          </a:p>
          <a:p>
            <a:pPr algn="just">
              <a:lnSpc>
                <a:spcPct val="160000"/>
              </a:lnSpc>
            </a:pPr>
            <a:r>
              <a:rPr lang="en-US" i="1" dirty="0"/>
              <a:t>Commonly used to connect internal networks to external networks (e.g., the Internet).</a:t>
            </a:r>
          </a:p>
          <a:p>
            <a:pPr algn="just">
              <a:lnSpc>
                <a:spcPct val="160000"/>
              </a:lnSpc>
            </a:pPr>
            <a:r>
              <a:rPr lang="en-US" dirty="0"/>
              <a:t>Can include routing, firewall, and NAT functionality.</a:t>
            </a:r>
          </a:p>
          <a:p>
            <a:pPr algn="just">
              <a:lnSpc>
                <a:spcPct val="160000"/>
              </a:lnSpc>
            </a:pPr>
            <a:r>
              <a:rPr lang="en-US" dirty="0"/>
              <a:t>Can be implemented as hardware, software network as an entry/exit point, or cloud-based service.</a:t>
            </a:r>
          </a:p>
          <a:p>
            <a:pPr algn="just">
              <a:lnSpc>
                <a:spcPct val="160000"/>
              </a:lnSpc>
            </a:pPr>
            <a:r>
              <a:rPr lang="en-US" dirty="0"/>
              <a:t>In home/office networks, the router often acts as the default gateway.</a:t>
            </a:r>
          </a:p>
        </p:txBody>
      </p:sp>
    </p:spTree>
    <p:extLst>
      <p:ext uri="{BB962C8B-B14F-4D97-AF65-F5344CB8AC3E}">
        <p14:creationId xmlns:p14="http://schemas.microsoft.com/office/powerpoint/2010/main" val="211664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87FF5-13A1-747B-4907-9FAB89B0D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042DC-E4F2-C73E-B00B-87B11562B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309141"/>
            <a:ext cx="11582400" cy="1039368"/>
          </a:xfrm>
        </p:spPr>
        <p:txBody>
          <a:bodyPr>
            <a:normAutofit/>
          </a:bodyPr>
          <a:lstStyle/>
          <a:p>
            <a:r>
              <a:rPr lang="en-IN" dirty="0"/>
              <a:t>Network Interface Card (NIC)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4762D-7B3A-2297-D244-20308D1D2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" y="1463041"/>
            <a:ext cx="11512732" cy="4929050"/>
          </a:xfrm>
        </p:spPr>
        <p:txBody>
          <a:bodyPr>
            <a:normAutofit fontScale="70000" lnSpcReduction="20000"/>
          </a:bodyPr>
          <a:lstStyle/>
          <a:p>
            <a:pPr algn="just">
              <a:lnSpc>
                <a:spcPct val="170000"/>
              </a:lnSpc>
            </a:pPr>
            <a:r>
              <a:rPr lang="en-US" dirty="0"/>
              <a:t>Enables a device (computer, printer, server, etc.) to connect to a network.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Provides a physical interface (e.g., Ethernet port or wireless adapter).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Can be wired (Ethernet NIC) or wireless (Wi-Fi NIC).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Has a unique MAC (Media Access Control) address for identification.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Operates at Layer 2 (Data Link Layer) and interfaces with Layer 1 (Physical Layer).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Can be integrated into the motherboard or added as a separate expansion card.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Essential for network communication in desktops, laptops, and servers.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Transmits and receives data packets over the network.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Supports various speeds like 10/100/1000 Mbps or 10 Gbps and beyond.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Required for both LAN and Internet access.</a:t>
            </a:r>
          </a:p>
        </p:txBody>
      </p:sp>
    </p:spTree>
    <p:extLst>
      <p:ext uri="{BB962C8B-B14F-4D97-AF65-F5344CB8AC3E}">
        <p14:creationId xmlns:p14="http://schemas.microsoft.com/office/powerpoint/2010/main" val="403733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042FE-B78F-5157-62F1-CD077394F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4BDA8-C1E0-01D2-5A17-F0D5B2111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655" y="309141"/>
            <a:ext cx="11176000" cy="1039368"/>
          </a:xfrm>
        </p:spPr>
        <p:txBody>
          <a:bodyPr/>
          <a:lstStyle/>
          <a:p>
            <a:r>
              <a:rPr lang="en-US" dirty="0"/>
              <a:t>Agenda – Day 1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BECB9-C2FE-E699-51CF-7944A495F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655" y="1451729"/>
            <a:ext cx="11176000" cy="5097130"/>
          </a:xfrm>
        </p:spPr>
        <p:txBody>
          <a:bodyPr>
            <a:noAutofit/>
          </a:bodyPr>
          <a:lstStyle/>
          <a:p>
            <a:pPr algn="just">
              <a:lnSpc>
                <a:spcPct val="170000"/>
              </a:lnSpc>
            </a:pPr>
            <a:r>
              <a:rPr lang="en-US" sz="1700" dirty="0"/>
              <a:t>Introduction to Networking Devices</a:t>
            </a:r>
          </a:p>
          <a:p>
            <a:pPr algn="just">
              <a:lnSpc>
                <a:spcPct val="170000"/>
              </a:lnSpc>
            </a:pPr>
            <a:r>
              <a:rPr lang="en-US" sz="1700" dirty="0"/>
              <a:t>Overview of LAN and WAN technologies</a:t>
            </a:r>
          </a:p>
          <a:p>
            <a:pPr algn="just">
              <a:lnSpc>
                <a:spcPct val="170000"/>
              </a:lnSpc>
            </a:pPr>
            <a:r>
              <a:rPr lang="en-US" sz="1700" dirty="0"/>
              <a:t>IPv4 and IPv6</a:t>
            </a:r>
          </a:p>
          <a:p>
            <a:pPr algn="just">
              <a:lnSpc>
                <a:spcPct val="170000"/>
              </a:lnSpc>
            </a:pPr>
            <a:r>
              <a:rPr lang="en-US" sz="1700" dirty="0"/>
              <a:t>Datacenter Overview</a:t>
            </a:r>
          </a:p>
          <a:p>
            <a:pPr algn="just">
              <a:lnSpc>
                <a:spcPct val="170000"/>
              </a:lnSpc>
            </a:pPr>
            <a:r>
              <a:rPr lang="en-US" sz="1700" dirty="0"/>
              <a:t>Server form factor</a:t>
            </a:r>
          </a:p>
          <a:p>
            <a:pPr algn="just">
              <a:lnSpc>
                <a:spcPct val="170000"/>
              </a:lnSpc>
            </a:pPr>
            <a:r>
              <a:rPr lang="en-US" sz="1700" dirty="0"/>
              <a:t>Server Management portal (IPMI/</a:t>
            </a:r>
            <a:r>
              <a:rPr lang="en-US" sz="1700" dirty="0" err="1"/>
              <a:t>iLO</a:t>
            </a:r>
            <a:r>
              <a:rPr lang="en-US" sz="1700" dirty="0"/>
              <a:t>, </a:t>
            </a:r>
            <a:r>
              <a:rPr lang="en-US" sz="1700" dirty="0" err="1"/>
              <a:t>iDrac</a:t>
            </a:r>
            <a:r>
              <a:rPr lang="en-US" sz="1700" dirty="0"/>
              <a:t>)</a:t>
            </a:r>
          </a:p>
          <a:p>
            <a:pPr algn="just">
              <a:lnSpc>
                <a:spcPct val="170000"/>
              </a:lnSpc>
            </a:pPr>
            <a:r>
              <a:rPr lang="en-US" sz="1700" dirty="0"/>
              <a:t>Server Events</a:t>
            </a:r>
          </a:p>
          <a:p>
            <a:pPr algn="just">
              <a:lnSpc>
                <a:spcPct val="170000"/>
              </a:lnSpc>
            </a:pPr>
            <a:r>
              <a:rPr lang="en-US" sz="1700" dirty="0"/>
              <a:t>Basics of storage (NAS, DAS and SAN)</a:t>
            </a:r>
          </a:p>
          <a:p>
            <a:pPr algn="just">
              <a:lnSpc>
                <a:spcPct val="170000"/>
              </a:lnSpc>
            </a:pPr>
            <a:r>
              <a:rPr lang="en-US" sz="1700" dirty="0"/>
              <a:t>Comparing </a:t>
            </a:r>
            <a:r>
              <a:rPr lang="en-US" sz="1700" dirty="0" err="1"/>
              <a:t>Fibre</a:t>
            </a:r>
            <a:r>
              <a:rPr lang="en-US" sz="1700" dirty="0"/>
              <a:t> Channel, iSCSI, and </a:t>
            </a:r>
            <a:r>
              <a:rPr lang="en-US" sz="1700" dirty="0" err="1"/>
              <a:t>Fibre</a:t>
            </a:r>
            <a:r>
              <a:rPr lang="en-US" sz="1700" dirty="0"/>
              <a:t> Channel over Ethernet</a:t>
            </a:r>
          </a:p>
        </p:txBody>
      </p:sp>
    </p:spTree>
    <p:extLst>
      <p:ext uri="{BB962C8B-B14F-4D97-AF65-F5344CB8AC3E}">
        <p14:creationId xmlns:p14="http://schemas.microsoft.com/office/powerpoint/2010/main" val="427638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B48B7-744C-8C39-F0F4-E0F28E432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C2717-71A3-AC75-945D-87337318A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309141"/>
            <a:ext cx="11582400" cy="936185"/>
          </a:xfrm>
        </p:spPr>
        <p:txBody>
          <a:bodyPr/>
          <a:lstStyle/>
          <a:p>
            <a:r>
              <a:rPr lang="en-IN" dirty="0"/>
              <a:t>Repeater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2DD58-A31C-4C69-10D9-A3CD326C6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" y="1245326"/>
            <a:ext cx="11512732" cy="5146765"/>
          </a:xfrm>
        </p:spPr>
        <p:txBody>
          <a:bodyPr>
            <a:normAutofit fontScale="77500" lnSpcReduction="20000"/>
          </a:bodyPr>
          <a:lstStyle/>
          <a:p>
            <a:pPr algn="just">
              <a:lnSpc>
                <a:spcPct val="170000"/>
              </a:lnSpc>
            </a:pPr>
            <a:r>
              <a:rPr lang="en-US" dirty="0"/>
              <a:t>Amplifies and retransmits network signals to extend the range.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Used to boost weak or degraded signals in a network.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Helps maintain signal strength over long distances.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Connects two network segments using the same protocol.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Operates at Layer 1 (Physical Layer) of the OSI model.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Has no filtering or addressing capabilities — just regenerates signals.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Common in wired (Ethernet) and wireless (Wi-Fi extender) networks.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Useful when cabling exceeds the standard-length limit (e.g., 100 meters for Ethernet).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Does not reduce network traffic or collisions — just extends coverage.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Ideal for simple network expansion in homes or small offices.</a:t>
            </a:r>
          </a:p>
        </p:txBody>
      </p:sp>
    </p:spTree>
    <p:extLst>
      <p:ext uri="{BB962C8B-B14F-4D97-AF65-F5344CB8AC3E}">
        <p14:creationId xmlns:p14="http://schemas.microsoft.com/office/powerpoint/2010/main" val="157682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B033D-293C-4CD3-25AE-EEB360CD1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52AB6-68F3-1E29-6366-AB3F2EC5F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309141"/>
            <a:ext cx="11582400" cy="1039368"/>
          </a:xfrm>
        </p:spPr>
        <p:txBody>
          <a:bodyPr/>
          <a:lstStyle/>
          <a:p>
            <a:r>
              <a:rPr lang="en-IN" dirty="0"/>
              <a:t>Bridge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1CAF7-EE8B-435A-8423-62D42E42DB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" y="1463041"/>
            <a:ext cx="11512732" cy="4929050"/>
          </a:xfrm>
        </p:spPr>
        <p:txBody>
          <a:bodyPr>
            <a:normAutofit fontScale="70000" lnSpcReduction="20000"/>
          </a:bodyPr>
          <a:lstStyle/>
          <a:p>
            <a:pPr algn="just">
              <a:lnSpc>
                <a:spcPct val="170000"/>
              </a:lnSpc>
            </a:pPr>
            <a:r>
              <a:rPr lang="en-US" dirty="0"/>
              <a:t>Connects and filters traffic between two or more LAN segments.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Forwards data based on MAC addresses.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Maintains a MAC address table to determine which segment to forward traffic to.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Helps reduce network traffic and collisions by dividing large networks.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Operates at Layer 2 (Data Link Layer) of the OSI model.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Connects networks using the same protocol (unlike a gateway).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Can segment a busy network to improve performance and efficiency.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Typically has two or more ports for connecting network segments.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Useful in legacy or small networks before switches became common.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Can be implemented as hardware or software (e.g., in virtual environments).</a:t>
            </a:r>
          </a:p>
        </p:txBody>
      </p:sp>
    </p:spTree>
    <p:extLst>
      <p:ext uri="{BB962C8B-B14F-4D97-AF65-F5344CB8AC3E}">
        <p14:creationId xmlns:p14="http://schemas.microsoft.com/office/powerpoint/2010/main" val="208872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7C925-DE26-ED77-90A3-DA33EE8BC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9EBFA-A076-62C6-341F-102C61CD4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309141"/>
            <a:ext cx="11582400" cy="1039368"/>
          </a:xfrm>
        </p:spPr>
        <p:txBody>
          <a:bodyPr/>
          <a:lstStyle/>
          <a:p>
            <a:r>
              <a:rPr lang="en-US" dirty="0"/>
              <a:t>Server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943F3-03C6-337B-A8A9-30CE12D23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" y="1463041"/>
            <a:ext cx="11512732" cy="4929050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70000"/>
              </a:lnSpc>
            </a:pPr>
            <a:r>
              <a:rPr lang="en-US" dirty="0"/>
              <a:t>A server is a computer or system that provides services, resources, or data to other computers (clients) over a network. 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Servers are designed to handle multiple requests and provide consistent, centralized functionality like file storage, websites, email, databases, or applications.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Examples: 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Web server, 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File server, 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Mail server, 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Database server.</a:t>
            </a:r>
          </a:p>
        </p:txBody>
      </p:sp>
    </p:spTree>
    <p:extLst>
      <p:ext uri="{BB962C8B-B14F-4D97-AF65-F5344CB8AC3E}">
        <p14:creationId xmlns:p14="http://schemas.microsoft.com/office/powerpoint/2010/main" val="148743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6717E-0C7C-9F8A-D36C-56723E60B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66AC0-5C1A-8615-FF11-C9923302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309141"/>
            <a:ext cx="11582400" cy="1039368"/>
          </a:xfrm>
        </p:spPr>
        <p:txBody>
          <a:bodyPr/>
          <a:lstStyle/>
          <a:p>
            <a:r>
              <a:rPr lang="en-US" dirty="0"/>
              <a:t>Client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10510-3A97-AB17-9443-20499AE3A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" y="1463041"/>
            <a:ext cx="11512732" cy="4929050"/>
          </a:xfrm>
        </p:spPr>
        <p:txBody>
          <a:bodyPr>
            <a:normAutofit/>
          </a:bodyPr>
          <a:lstStyle/>
          <a:p>
            <a:pPr algn="just">
              <a:lnSpc>
                <a:spcPct val="170000"/>
              </a:lnSpc>
            </a:pPr>
            <a:r>
              <a:rPr lang="en-US" dirty="0"/>
              <a:t>A client is a computer or software that requests services or resources from a server. 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The client initiates the communication with the server and waits for a response.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Examples: 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Web browser, 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email app, or 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any software accessing a remote system.</a:t>
            </a:r>
          </a:p>
        </p:txBody>
      </p:sp>
    </p:spTree>
    <p:extLst>
      <p:ext uri="{BB962C8B-B14F-4D97-AF65-F5344CB8AC3E}">
        <p14:creationId xmlns:p14="http://schemas.microsoft.com/office/powerpoint/2010/main" val="273313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60214-B69B-E9DA-F12C-797F578B0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9C116-1305-C20A-9C05-984CBFA51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309141"/>
            <a:ext cx="11582400" cy="1039368"/>
          </a:xfrm>
        </p:spPr>
        <p:txBody>
          <a:bodyPr/>
          <a:lstStyle/>
          <a:p>
            <a:r>
              <a:rPr lang="en-US" dirty="0"/>
              <a:t>Difference Between Server and Client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9EE564-6A1C-A08C-B6E3-D3C9267467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619" y="1675292"/>
            <a:ext cx="10126488" cy="4505954"/>
          </a:xfrm>
        </p:spPr>
      </p:pic>
    </p:spTree>
    <p:extLst>
      <p:ext uri="{BB962C8B-B14F-4D97-AF65-F5344CB8AC3E}">
        <p14:creationId xmlns:p14="http://schemas.microsoft.com/office/powerpoint/2010/main" val="323303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9E265-97E1-488C-1BF4-C93A807F4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29F1B-716D-EB1E-1DE8-A0CC38C00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309141"/>
            <a:ext cx="11582400" cy="1039368"/>
          </a:xfrm>
        </p:spPr>
        <p:txBody>
          <a:bodyPr/>
          <a:lstStyle/>
          <a:p>
            <a:r>
              <a:rPr lang="en-IN" dirty="0"/>
              <a:t>Out-of-Band Management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8BEEA-E80C-6F80-9397-26578F599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" y="1463041"/>
            <a:ext cx="11512732" cy="4929050"/>
          </a:xfrm>
        </p:spPr>
        <p:txBody>
          <a:bodyPr>
            <a:normAutofit/>
          </a:bodyPr>
          <a:lstStyle/>
          <a:p>
            <a:pPr algn="just">
              <a:lnSpc>
                <a:spcPct val="170000"/>
              </a:lnSpc>
            </a:pPr>
            <a:r>
              <a:rPr lang="en-US" dirty="0"/>
              <a:t>They are part of server management hardware used for remote management and monitoring of servers independent of the operating system or server power state.</a:t>
            </a:r>
          </a:p>
          <a:p>
            <a:pPr algn="just">
              <a:lnSpc>
                <a:spcPct val="170000"/>
              </a:lnSpc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E52641-78B0-2F2F-966F-7B52897E6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98" y="3052483"/>
            <a:ext cx="10450203" cy="219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5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422B1-742A-71DA-8838-CC5D727A3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56CB7-CDD5-F601-C80A-7957D94BB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309141"/>
            <a:ext cx="11582400" cy="1039368"/>
          </a:xfrm>
        </p:spPr>
        <p:txBody>
          <a:bodyPr/>
          <a:lstStyle/>
          <a:p>
            <a:r>
              <a:rPr lang="en-IN" dirty="0"/>
              <a:t>What Out-of-Band Management Tools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5313E-84E8-1D6B-2696-D3BC80F8D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" y="1463041"/>
            <a:ext cx="11512732" cy="4929050"/>
          </a:xfrm>
        </p:spPr>
        <p:txBody>
          <a:bodyPr>
            <a:normAutofit/>
          </a:bodyPr>
          <a:lstStyle/>
          <a:p>
            <a:pPr algn="just">
              <a:lnSpc>
                <a:spcPct val="170000"/>
              </a:lnSpc>
            </a:pPr>
            <a:r>
              <a:rPr lang="en-US" dirty="0"/>
              <a:t>Power on/off or reboot servers remotely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View hardware health (temperature, fan speed, power status)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Access the server console (even if OS is down)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Mount ISO images for remote OS installation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Manage server BIOS/firmware settings</a:t>
            </a:r>
          </a:p>
          <a:p>
            <a:pPr algn="just">
              <a:lnSpc>
                <a:spcPct val="17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70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EBE55-6A04-F50B-84A6-B341FF519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6F835-8EFC-862A-7154-458ADDF53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309141"/>
            <a:ext cx="11582400" cy="1039368"/>
          </a:xfrm>
        </p:spPr>
        <p:txBody>
          <a:bodyPr/>
          <a:lstStyle/>
          <a:p>
            <a:r>
              <a:rPr lang="en-IN" dirty="0"/>
              <a:t>Server Form Factor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CE8F9-3F3B-BACA-0B62-7B3E325FA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" y="1463041"/>
            <a:ext cx="11512732" cy="4929050"/>
          </a:xfrm>
        </p:spPr>
        <p:txBody>
          <a:bodyPr>
            <a:normAutofit/>
          </a:bodyPr>
          <a:lstStyle/>
          <a:p>
            <a:pPr algn="just">
              <a:lnSpc>
                <a:spcPct val="170000"/>
              </a:lnSpc>
            </a:pPr>
            <a:r>
              <a:rPr lang="en-US" dirty="0"/>
              <a:t>Server Form Factor refers to the physical shape, size, and design of a server system. 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It defines how a server is built, how it's deployed, and where it fits—whether in a rack, on a desk, or in a blade enclosure.</a:t>
            </a:r>
          </a:p>
          <a:p>
            <a:pPr algn="just">
              <a:lnSpc>
                <a:spcPct val="170000"/>
              </a:lnSpc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FF223A-DE96-CA50-910B-16BD25716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108" y="3417746"/>
            <a:ext cx="6883783" cy="308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1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3132D-3BB7-480B-69ED-D96DDEE9A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C9FCF-48A7-955A-F05E-B21076147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309141"/>
            <a:ext cx="11582400" cy="1039368"/>
          </a:xfrm>
        </p:spPr>
        <p:txBody>
          <a:bodyPr/>
          <a:lstStyle/>
          <a:p>
            <a:r>
              <a:rPr lang="en-IN" dirty="0"/>
              <a:t>Server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7A803-140B-FE5D-E869-282DDF265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" y="1463041"/>
            <a:ext cx="11512732" cy="4929050"/>
          </a:xfrm>
        </p:spPr>
        <p:txBody>
          <a:bodyPr>
            <a:normAutofit/>
          </a:bodyPr>
          <a:lstStyle/>
          <a:p>
            <a:pPr algn="just">
              <a:lnSpc>
                <a:spcPct val="170000"/>
              </a:lnSpc>
            </a:pPr>
            <a:r>
              <a:rPr lang="en-US" dirty="0"/>
              <a:t>These are system generated notifications or logs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These logs helps admins in: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Monitor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Troubleshooting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Maintenance.</a:t>
            </a:r>
          </a:p>
        </p:txBody>
      </p:sp>
    </p:spTree>
    <p:extLst>
      <p:ext uri="{BB962C8B-B14F-4D97-AF65-F5344CB8AC3E}">
        <p14:creationId xmlns:p14="http://schemas.microsoft.com/office/powerpoint/2010/main" val="153440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1B782-AB0B-5447-8036-F37C15985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D6620-59B3-3005-B45A-B21736C1E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309141"/>
            <a:ext cx="11582400" cy="1039368"/>
          </a:xfrm>
        </p:spPr>
        <p:txBody>
          <a:bodyPr/>
          <a:lstStyle/>
          <a:p>
            <a:r>
              <a:rPr lang="en-IN" dirty="0"/>
              <a:t>Types of Server events: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24127-2D8E-A124-82FD-C1E630006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" y="1463041"/>
            <a:ext cx="11512732" cy="4929050"/>
          </a:xfrm>
        </p:spPr>
        <p:txBody>
          <a:bodyPr>
            <a:normAutofit/>
          </a:bodyPr>
          <a:lstStyle/>
          <a:p>
            <a:pPr lvl="1" algn="just">
              <a:lnSpc>
                <a:spcPct val="170000"/>
              </a:lnSpc>
            </a:pPr>
            <a:r>
              <a:rPr lang="en-US" i="1" dirty="0"/>
              <a:t>Hardware events </a:t>
            </a:r>
            <a:r>
              <a:rPr lang="en-US" dirty="0"/>
              <a:t>	generated by CPU, RAM, HDD, Power supply</a:t>
            </a:r>
          </a:p>
          <a:p>
            <a:pPr lvl="1" algn="just">
              <a:lnSpc>
                <a:spcPct val="170000"/>
              </a:lnSpc>
            </a:pPr>
            <a:r>
              <a:rPr lang="en-US" i="1" dirty="0"/>
              <a:t>Power events </a:t>
            </a:r>
            <a:r>
              <a:rPr lang="en-US" dirty="0"/>
              <a:t>	unexpected power off, failures</a:t>
            </a:r>
          </a:p>
          <a:p>
            <a:pPr lvl="1" algn="just">
              <a:lnSpc>
                <a:spcPct val="170000"/>
              </a:lnSpc>
            </a:pPr>
            <a:r>
              <a:rPr lang="en-US" i="1" dirty="0"/>
              <a:t>Thermal events </a:t>
            </a:r>
            <a:r>
              <a:rPr lang="en-US" dirty="0"/>
              <a:t>	overheating warnings, temperatures</a:t>
            </a:r>
          </a:p>
          <a:p>
            <a:pPr lvl="1" algn="just">
              <a:lnSpc>
                <a:spcPct val="170000"/>
              </a:lnSpc>
            </a:pPr>
            <a:r>
              <a:rPr lang="en-US" i="1" dirty="0"/>
              <a:t>Boot/POST events </a:t>
            </a:r>
            <a:r>
              <a:rPr lang="en-US" dirty="0"/>
              <a:t>	events got generated at boot/POST level.</a:t>
            </a:r>
          </a:p>
          <a:p>
            <a:pPr lvl="1" algn="just">
              <a:lnSpc>
                <a:spcPct val="170000"/>
              </a:lnSpc>
            </a:pPr>
            <a:r>
              <a:rPr lang="en-US" i="1" dirty="0"/>
              <a:t>OS events </a:t>
            </a:r>
            <a:r>
              <a:rPr lang="en-US" dirty="0"/>
              <a:t>		OS reboots, kernel panic, service startup or failure.</a:t>
            </a:r>
          </a:p>
          <a:p>
            <a:pPr lvl="1" algn="just">
              <a:lnSpc>
                <a:spcPct val="170000"/>
              </a:lnSpc>
            </a:pPr>
            <a:r>
              <a:rPr lang="en-US" i="1" dirty="0"/>
              <a:t>Security events </a:t>
            </a:r>
            <a:r>
              <a:rPr lang="en-US" dirty="0"/>
              <a:t>	login attempts, breaches</a:t>
            </a:r>
          </a:p>
          <a:p>
            <a:pPr lvl="1" algn="just">
              <a:lnSpc>
                <a:spcPct val="170000"/>
              </a:lnSpc>
            </a:pPr>
            <a:r>
              <a:rPr lang="en-US" i="1" dirty="0"/>
              <a:t>Network events</a:t>
            </a:r>
            <a:r>
              <a:rPr lang="en-US" dirty="0"/>
              <a:t>	link up/down, IP conflict, NIC failure</a:t>
            </a:r>
          </a:p>
          <a:p>
            <a:pPr lvl="1" algn="just">
              <a:lnSpc>
                <a:spcPct val="170000"/>
              </a:lnSpc>
            </a:pPr>
            <a:r>
              <a:rPr lang="en-US" i="1" dirty="0"/>
              <a:t>Storage events</a:t>
            </a:r>
            <a:r>
              <a:rPr lang="en-US" dirty="0"/>
              <a:t>	disk failures</a:t>
            </a:r>
          </a:p>
          <a:p>
            <a:pPr lvl="1" algn="just">
              <a:lnSpc>
                <a:spcPct val="170000"/>
              </a:lnSpc>
            </a:pPr>
            <a:r>
              <a:rPr lang="en-US" i="1" dirty="0"/>
              <a:t>IPMI events</a:t>
            </a:r>
            <a:r>
              <a:rPr lang="en-US" dirty="0"/>
              <a:t>		remote access activities, sensor issues.</a:t>
            </a:r>
          </a:p>
        </p:txBody>
      </p:sp>
    </p:spTree>
    <p:extLst>
      <p:ext uri="{BB962C8B-B14F-4D97-AF65-F5344CB8AC3E}">
        <p14:creationId xmlns:p14="http://schemas.microsoft.com/office/powerpoint/2010/main" val="102025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30BEB-8BA9-9773-E6C9-DD5D9DD8F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DE7A4-EF92-4B0B-D923-4B48EC730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655" y="309141"/>
            <a:ext cx="11176000" cy="1039368"/>
          </a:xfrm>
        </p:spPr>
        <p:txBody>
          <a:bodyPr/>
          <a:lstStyle/>
          <a:p>
            <a:r>
              <a:rPr lang="en-US" dirty="0"/>
              <a:t>Agenda – Day 2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32161-5B06-53A6-CA86-CF230B55F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655" y="1451729"/>
            <a:ext cx="11176000" cy="5097130"/>
          </a:xfrm>
        </p:spPr>
        <p:txBody>
          <a:bodyPr>
            <a:normAutofit/>
          </a:bodyPr>
          <a:lstStyle/>
          <a:p>
            <a:pPr algn="just">
              <a:lnSpc>
                <a:spcPct val="170000"/>
              </a:lnSpc>
            </a:pPr>
            <a:r>
              <a:rPr lang="en-US" sz="1700" dirty="0"/>
              <a:t>Concept of RAID</a:t>
            </a:r>
          </a:p>
          <a:p>
            <a:pPr algn="just">
              <a:lnSpc>
                <a:spcPct val="170000"/>
              </a:lnSpc>
            </a:pPr>
            <a:r>
              <a:rPr lang="en-US" sz="1700" dirty="0"/>
              <a:t>Introduction to Operating systems (Server and Client)</a:t>
            </a:r>
          </a:p>
          <a:p>
            <a:pPr algn="just">
              <a:lnSpc>
                <a:spcPct val="170000"/>
              </a:lnSpc>
            </a:pPr>
            <a:r>
              <a:rPr lang="en-US" sz="1700" dirty="0"/>
              <a:t>Concept of Domain and Workgroup</a:t>
            </a:r>
          </a:p>
          <a:p>
            <a:pPr algn="just">
              <a:lnSpc>
                <a:spcPct val="170000"/>
              </a:lnSpc>
            </a:pPr>
            <a:r>
              <a:rPr lang="en-US" sz="1700" dirty="0"/>
              <a:t>File Systems (FAT, NTFS, </a:t>
            </a:r>
            <a:r>
              <a:rPr lang="en-US" sz="1700" dirty="0" err="1"/>
              <a:t>ReFS</a:t>
            </a:r>
            <a:r>
              <a:rPr lang="en-US" sz="1700" dirty="0"/>
              <a:t>, EXT3, EXT4 </a:t>
            </a:r>
            <a:r>
              <a:rPr lang="en-US" sz="1700" dirty="0" err="1"/>
              <a:t>etc</a:t>
            </a:r>
            <a:r>
              <a:rPr lang="en-US" sz="1700" dirty="0"/>
              <a:t>)</a:t>
            </a:r>
          </a:p>
          <a:p>
            <a:pPr algn="just">
              <a:lnSpc>
                <a:spcPct val="170000"/>
              </a:lnSpc>
            </a:pPr>
            <a:r>
              <a:rPr lang="en-US" sz="1700" dirty="0"/>
              <a:t>File system management</a:t>
            </a:r>
          </a:p>
          <a:p>
            <a:pPr algn="just">
              <a:lnSpc>
                <a:spcPct val="170000"/>
              </a:lnSpc>
            </a:pPr>
            <a:r>
              <a:rPr lang="en-US" sz="1700" dirty="0"/>
              <a:t>Installing Operating system (Windows 10, Server 2016, Linux</a:t>
            </a:r>
          </a:p>
          <a:p>
            <a:pPr algn="just">
              <a:lnSpc>
                <a:spcPct val="170000"/>
              </a:lnSpc>
            </a:pPr>
            <a:r>
              <a:rPr lang="en-US" sz="1700" dirty="0"/>
              <a:t>Installing OS using management Console</a:t>
            </a:r>
          </a:p>
          <a:p>
            <a:pPr algn="just">
              <a:lnSpc>
                <a:spcPct val="170000"/>
              </a:lnSpc>
            </a:pPr>
            <a:r>
              <a:rPr lang="en-US" sz="1700" dirty="0"/>
              <a:t>Firewall (Hardware and Software)</a:t>
            </a:r>
          </a:p>
        </p:txBody>
      </p:sp>
    </p:spTree>
    <p:extLst>
      <p:ext uri="{BB962C8B-B14F-4D97-AF65-F5344CB8AC3E}">
        <p14:creationId xmlns:p14="http://schemas.microsoft.com/office/powerpoint/2010/main" val="287276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7F7AF-ED96-95DF-C8CB-746F32A92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B1713-D02B-9741-30F4-4DF514603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309141"/>
            <a:ext cx="11582400" cy="1039368"/>
          </a:xfrm>
        </p:spPr>
        <p:txBody>
          <a:bodyPr/>
          <a:lstStyle/>
          <a:p>
            <a:r>
              <a:rPr lang="en-IN" dirty="0"/>
              <a:t>Basics of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BAE96-433D-9EC7-366A-A74F46083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" y="1463041"/>
            <a:ext cx="11512732" cy="4929050"/>
          </a:xfrm>
        </p:spPr>
        <p:txBody>
          <a:bodyPr>
            <a:normAutofit/>
          </a:bodyPr>
          <a:lstStyle/>
          <a:p>
            <a:pPr algn="just">
              <a:lnSpc>
                <a:spcPct val="170000"/>
              </a:lnSpc>
            </a:pPr>
            <a:r>
              <a:rPr lang="en-US" dirty="0"/>
              <a:t>Storage in computing refers to the technology used to save, retain, and retrieve data. 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It is a fundamental part of any computer system, server, or data center.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Types of Storage (by Functionality)</a:t>
            </a:r>
          </a:p>
          <a:p>
            <a:pPr algn="just">
              <a:lnSpc>
                <a:spcPct val="17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782C6E-C669-60EB-DDB6-F4C2920A5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95" y="3429000"/>
            <a:ext cx="9153410" cy="261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3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9AB3E-0FD1-C87C-896C-38FA41B19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8878A-407E-B9E2-9E60-F063C2F5A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309141"/>
            <a:ext cx="11582400" cy="1039368"/>
          </a:xfrm>
        </p:spPr>
        <p:txBody>
          <a:bodyPr/>
          <a:lstStyle/>
          <a:p>
            <a:r>
              <a:rPr lang="en-IN" dirty="0"/>
              <a:t>Types of Storage Devices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CF526B-1293-6C53-1B24-4DFE7EC618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419" y="1631627"/>
            <a:ext cx="11269161" cy="3594746"/>
          </a:xfrm>
        </p:spPr>
      </p:pic>
    </p:spTree>
    <p:extLst>
      <p:ext uri="{BB962C8B-B14F-4D97-AF65-F5344CB8AC3E}">
        <p14:creationId xmlns:p14="http://schemas.microsoft.com/office/powerpoint/2010/main" val="234792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3A44C-754D-48FD-531F-9A97D4CC3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AE73E-191C-BE44-FF0F-B6627472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309141"/>
            <a:ext cx="11582400" cy="1039368"/>
          </a:xfrm>
        </p:spPr>
        <p:txBody>
          <a:bodyPr/>
          <a:lstStyle/>
          <a:p>
            <a:r>
              <a:rPr lang="en-IN" dirty="0"/>
              <a:t>Key Storage Concepts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E235F6-5C3E-6B79-0168-173EFAD563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359" y="1880288"/>
            <a:ext cx="11512550" cy="3097424"/>
          </a:xfrm>
        </p:spPr>
      </p:pic>
    </p:spTree>
    <p:extLst>
      <p:ext uri="{BB962C8B-B14F-4D97-AF65-F5344CB8AC3E}">
        <p14:creationId xmlns:p14="http://schemas.microsoft.com/office/powerpoint/2010/main" val="112333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7E5D6-B940-1E33-D804-B7C15A1D9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3A3DD-2FCC-C5F0-BDF7-55B8CE42D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309141"/>
            <a:ext cx="11582400" cy="1039368"/>
          </a:xfrm>
        </p:spPr>
        <p:txBody>
          <a:bodyPr/>
          <a:lstStyle/>
          <a:p>
            <a:r>
              <a:rPr lang="en-IN" dirty="0"/>
              <a:t>Storage Architecture Types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71C746-9B68-FD58-2D44-73EB1C2887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8940" y="2033392"/>
            <a:ext cx="10174120" cy="2791215"/>
          </a:xfrm>
        </p:spPr>
      </p:pic>
    </p:spTree>
    <p:extLst>
      <p:ext uri="{BB962C8B-B14F-4D97-AF65-F5344CB8AC3E}">
        <p14:creationId xmlns:p14="http://schemas.microsoft.com/office/powerpoint/2010/main" val="273616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3B61D-573C-DBF0-7A11-4DFAFDDA6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9A68-0937-E9F1-97F9-7C62F1986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309141"/>
            <a:ext cx="11582400" cy="1039368"/>
          </a:xfrm>
        </p:spPr>
        <p:txBody>
          <a:bodyPr/>
          <a:lstStyle/>
          <a:p>
            <a:r>
              <a:rPr lang="en-US" dirty="0"/>
              <a:t>Direct Attached Storage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2E0E7-0637-C377-FD29-76DDCEC53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" y="1463041"/>
            <a:ext cx="11512732" cy="492905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/>
              <a:t>DAS </a:t>
            </a:r>
            <a:r>
              <a:rPr lang="en-US" dirty="0"/>
              <a:t>is a storage system that is directly connected to a computer or server without using a network.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It provides a dedicated storage solution for a specific server or workstation, making it a simple and cost-effective option for data storage needs.</a:t>
            </a:r>
          </a:p>
          <a:p>
            <a:pPr algn="just">
              <a:lnSpc>
                <a:spcPct val="150000"/>
              </a:lnSpc>
            </a:pPr>
            <a:endParaRPr lang="en-IN" dirty="0"/>
          </a:p>
          <a:p>
            <a:pPr algn="just">
              <a:lnSpc>
                <a:spcPct val="170000"/>
              </a:lnSpc>
            </a:pPr>
            <a:endParaRPr lang="en-US" dirty="0"/>
          </a:p>
        </p:txBody>
      </p:sp>
      <p:pic>
        <p:nvPicPr>
          <p:cNvPr id="4" name="Picture 4" descr="Storage Technologies Overview | Microsoft Learn">
            <a:extLst>
              <a:ext uri="{FF2B5EF4-FFF2-40B4-BE49-F238E27FC236}">
                <a16:creationId xmlns:a16="http://schemas.microsoft.com/office/drawing/2014/main" id="{C260A6AB-94D8-EAA5-7885-6C059DB22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123" y="3609385"/>
            <a:ext cx="7978548" cy="289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94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944DD-E992-8A35-BA81-CC8EC801B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1861B-EE68-DA64-55FB-AFB26004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309141"/>
            <a:ext cx="11582400" cy="1039368"/>
          </a:xfrm>
        </p:spPr>
        <p:txBody>
          <a:bodyPr/>
          <a:lstStyle/>
          <a:p>
            <a:r>
              <a:rPr lang="en-IN" dirty="0"/>
              <a:t>Network Attached Storage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E2C1A-1A83-36EF-9B0D-33248F6DA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" y="1463041"/>
            <a:ext cx="5452847" cy="492905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/>
              <a:t>NAS </a:t>
            </a:r>
            <a:r>
              <a:rPr lang="en-US" dirty="0"/>
              <a:t>is a data storage device connected to a local network that allows multiple users or devices to access and share files stored on it.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It provides centralized, scalable storage that can be accessed remotely over a network, making it convenient for home or small office data backup and file sharing.</a:t>
            </a:r>
            <a:endParaRPr lang="en-IN" dirty="0"/>
          </a:p>
          <a:p>
            <a:pPr algn="just">
              <a:lnSpc>
                <a:spcPct val="170000"/>
              </a:lnSpc>
            </a:pPr>
            <a:endParaRPr lang="en-US" dirty="0"/>
          </a:p>
        </p:txBody>
      </p:sp>
      <p:pic>
        <p:nvPicPr>
          <p:cNvPr id="4" name="Picture 2" descr="Network Attached Storage - Tech-FAQ">
            <a:extLst>
              <a:ext uri="{FF2B5EF4-FFF2-40B4-BE49-F238E27FC236}">
                <a16:creationId xmlns:a16="http://schemas.microsoft.com/office/drawing/2014/main" id="{4EF71E56-B223-C8B5-FBE9-A44C92DF2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759" y="2013041"/>
            <a:ext cx="5772150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6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7B539-8D7F-B2E0-E8B1-6DE67FCCB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542F3-6BDF-A190-784D-51A621E15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309141"/>
            <a:ext cx="11582400" cy="1039368"/>
          </a:xfrm>
        </p:spPr>
        <p:txBody>
          <a:bodyPr/>
          <a:lstStyle/>
          <a:p>
            <a:r>
              <a:rPr lang="en-US" dirty="0"/>
              <a:t>Storage Area Network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8FBB6-04D7-5CAB-2F1D-56C84BB67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" y="1463041"/>
            <a:ext cx="5990729" cy="4929050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A </a:t>
            </a:r>
            <a:r>
              <a:rPr lang="en-US" b="1" dirty="0"/>
              <a:t>SAN</a:t>
            </a:r>
            <a:r>
              <a:rPr lang="en-US" dirty="0"/>
              <a:t> is a dedicated high-speed network that provides access to consolidated, block-level data storage.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It allows multiple servers to access shared storage devices, such as disk arrays and tape libraries, as if they were locally attached.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This enables efficient data management, backup, and disaster recovery across an organization's storage infrastructure.</a:t>
            </a:r>
            <a:endParaRPr lang="en-IN" dirty="0"/>
          </a:p>
          <a:p>
            <a:pPr algn="just">
              <a:lnSpc>
                <a:spcPct val="170000"/>
              </a:lnSpc>
            </a:pPr>
            <a:endParaRPr lang="en-US" dirty="0"/>
          </a:p>
        </p:txBody>
      </p:sp>
      <p:pic>
        <p:nvPicPr>
          <p:cNvPr id="4" name="Picture 2" descr="What is Storage Area Network (SAN) - Friktoria.com - Data Center Services">
            <a:extLst>
              <a:ext uri="{FF2B5EF4-FFF2-40B4-BE49-F238E27FC236}">
                <a16:creationId xmlns:a16="http://schemas.microsoft.com/office/drawing/2014/main" id="{3DEE6676-62BD-3913-C72B-E3F364AC2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1648401"/>
            <a:ext cx="5334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31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CB02A-D0BA-4C1C-A93E-7CEAF1229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6471C-32AD-5044-4390-7C8F0BCD6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309141"/>
            <a:ext cx="11582400" cy="1039368"/>
          </a:xfrm>
        </p:spPr>
        <p:txBody>
          <a:bodyPr/>
          <a:lstStyle/>
          <a:p>
            <a:r>
              <a:rPr lang="en-US" dirty="0"/>
              <a:t>Server Operating System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CD748-97DA-6870-4B36-71863CEBF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" y="1463041"/>
            <a:ext cx="5712823" cy="4929050"/>
          </a:xfrm>
        </p:spPr>
        <p:txBody>
          <a:bodyPr>
            <a:normAutofit/>
          </a:bodyPr>
          <a:lstStyle/>
          <a:p>
            <a:pPr algn="just">
              <a:lnSpc>
                <a:spcPct val="170000"/>
              </a:lnSpc>
            </a:pPr>
            <a:r>
              <a:rPr lang="en-US" dirty="0"/>
              <a:t>The job is to serve to the client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Server serves the request based on the need.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Ex: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DHCP server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DNS server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447815-11A0-C162-693F-EC04BDC274E5}"/>
              </a:ext>
            </a:extLst>
          </p:cNvPr>
          <p:cNvSpPr txBox="1">
            <a:spLocks/>
          </p:cNvSpPr>
          <p:nvPr/>
        </p:nvSpPr>
        <p:spPr>
          <a:xfrm>
            <a:off x="6651812" y="1463041"/>
            <a:ext cx="5165720" cy="492905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70000"/>
              </a:lnSpc>
            </a:pPr>
            <a:r>
              <a:rPr lang="en-US" dirty="0"/>
              <a:t>List of Windows servers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Windows Server NT	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Windows Server 2003	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Windows Server 2008	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Windows Server 2008R2	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Windows Server 2012	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Windows Server 2012R2	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Windows Server 2016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Windows Server 2019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Windows Server 2022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Windows Server 2025</a:t>
            </a:r>
          </a:p>
          <a:p>
            <a:pPr algn="just">
              <a:lnSpc>
                <a:spcPct val="17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41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0E316-2BD7-0BA7-B4B9-346A72985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2620D-E5FB-854F-9F12-169D24B1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309141"/>
            <a:ext cx="11582400" cy="1039368"/>
          </a:xfrm>
        </p:spPr>
        <p:txBody>
          <a:bodyPr/>
          <a:lstStyle/>
          <a:p>
            <a:r>
              <a:rPr lang="en-US" dirty="0"/>
              <a:t>Client Operating System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EF9C6-1408-8A79-31FB-7D9456237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" y="1463041"/>
            <a:ext cx="11512732" cy="4929050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70000"/>
              </a:lnSpc>
            </a:pPr>
            <a:r>
              <a:rPr lang="en-US" dirty="0"/>
              <a:t>The job is to request services from server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Client has very limited permission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List of Windows Client OS: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Windows XP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Windows Vista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Windows 7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Windows 8.0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Windows 8.1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Windows 10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Windows 11</a:t>
            </a:r>
          </a:p>
        </p:txBody>
      </p:sp>
    </p:spTree>
    <p:extLst>
      <p:ext uri="{BB962C8B-B14F-4D97-AF65-F5344CB8AC3E}">
        <p14:creationId xmlns:p14="http://schemas.microsoft.com/office/powerpoint/2010/main" val="66480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20821-7C50-2C1B-AEF0-01CB862B9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61DBC-F1F2-1727-087F-FE1656180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309141"/>
            <a:ext cx="11582400" cy="1039368"/>
          </a:xfrm>
        </p:spPr>
        <p:txBody>
          <a:bodyPr/>
          <a:lstStyle/>
          <a:p>
            <a:r>
              <a:rPr lang="en-US" dirty="0"/>
              <a:t>Assign IP address to server/client OS: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6FB9B-9F0F-8F7D-58B2-7469361D9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" y="1463041"/>
            <a:ext cx="3713694" cy="492905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en-US" dirty="0"/>
              <a:t>Static IP </a:t>
            </a:r>
          </a:p>
          <a:p>
            <a:pPr marL="0" indent="0" algn="just">
              <a:lnSpc>
                <a:spcPct val="170000"/>
              </a:lnSpc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77662B9-5322-7618-7492-3CF13398C355}"/>
              </a:ext>
            </a:extLst>
          </p:cNvPr>
          <p:cNvSpPr txBox="1">
            <a:spLocks/>
          </p:cNvSpPr>
          <p:nvPr/>
        </p:nvSpPr>
        <p:spPr>
          <a:xfrm>
            <a:off x="4381437" y="1463041"/>
            <a:ext cx="3713694" cy="4929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70000"/>
              </a:lnSpc>
              <a:buNone/>
            </a:pPr>
            <a:r>
              <a:rPr lang="en-US" dirty="0"/>
              <a:t>Automatic IP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47A9E52-50DC-2E70-C6F0-08D4FF215EBA}"/>
              </a:ext>
            </a:extLst>
          </p:cNvPr>
          <p:cNvSpPr txBox="1">
            <a:spLocks/>
          </p:cNvSpPr>
          <p:nvPr/>
        </p:nvSpPr>
        <p:spPr>
          <a:xfrm>
            <a:off x="8379697" y="1463041"/>
            <a:ext cx="3713694" cy="4929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70000"/>
              </a:lnSpc>
              <a:buNone/>
            </a:pPr>
            <a:r>
              <a:rPr lang="en-US" dirty="0"/>
              <a:t>APIPA</a:t>
            </a:r>
          </a:p>
          <a:p>
            <a:pPr algn="just">
              <a:lnSpc>
                <a:spcPct val="170000"/>
              </a:lnSpc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51DFBA-2119-0E71-182B-3C7F9CCFB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67" y="2039102"/>
            <a:ext cx="3324914" cy="3758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C510D0-7627-84BD-4BB3-83D9331AF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569" y="2057791"/>
            <a:ext cx="3354280" cy="37395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F8AA1A-9061-7AF3-BDA3-CD3A7186D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225" y="2062273"/>
            <a:ext cx="3648638" cy="373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69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C3676-5673-9369-F77A-48B085C68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2B613-7617-0CDC-C2CA-51821D996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309141"/>
            <a:ext cx="11582400" cy="1039368"/>
          </a:xfrm>
        </p:spPr>
        <p:txBody>
          <a:bodyPr/>
          <a:lstStyle/>
          <a:p>
            <a:r>
              <a:rPr lang="en-US" dirty="0"/>
              <a:t>What is a Computer Network?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3B9B2-1956-60F8-8A2D-F57BE8797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" y="1463041"/>
            <a:ext cx="11512732" cy="4929050"/>
          </a:xfrm>
        </p:spPr>
        <p:txBody>
          <a:bodyPr/>
          <a:lstStyle/>
          <a:p>
            <a:pPr algn="just">
              <a:lnSpc>
                <a:spcPct val="200000"/>
              </a:lnSpc>
            </a:pPr>
            <a:r>
              <a:rPr lang="en-US" dirty="0"/>
              <a:t>A computer network is a system that connects many independent computers to share information (data) and resources. </a:t>
            </a:r>
          </a:p>
          <a:p>
            <a:pPr algn="just">
              <a:lnSpc>
                <a:spcPct val="200000"/>
              </a:lnSpc>
            </a:pPr>
            <a:r>
              <a:rPr lang="en-US" dirty="0"/>
              <a:t>The integration of computers and other different devices allows users to communicate more easily. </a:t>
            </a:r>
          </a:p>
          <a:p>
            <a:pPr algn="just">
              <a:lnSpc>
                <a:spcPct val="200000"/>
              </a:lnSpc>
            </a:pPr>
            <a:r>
              <a:rPr lang="en-US" dirty="0"/>
              <a:t>A network connection can be established using either cable or wireless media. </a:t>
            </a:r>
          </a:p>
          <a:p>
            <a:pPr algn="just">
              <a:lnSpc>
                <a:spcPct val="200000"/>
              </a:lnSpc>
            </a:pPr>
            <a:r>
              <a:rPr lang="en-US" dirty="0"/>
              <a:t>Hardware and software are used to connect computers and tools in any network.</a:t>
            </a:r>
          </a:p>
        </p:txBody>
      </p:sp>
    </p:spTree>
    <p:extLst>
      <p:ext uri="{BB962C8B-B14F-4D97-AF65-F5344CB8AC3E}">
        <p14:creationId xmlns:p14="http://schemas.microsoft.com/office/powerpoint/2010/main" val="145027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2CE9D-7674-9DAA-139B-D8646E5B3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09203-0022-8791-28E3-DE9892887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309141"/>
            <a:ext cx="11582400" cy="1039368"/>
          </a:xfrm>
        </p:spPr>
        <p:txBody>
          <a:bodyPr/>
          <a:lstStyle/>
          <a:p>
            <a:r>
              <a:rPr lang="en-IN" dirty="0"/>
              <a:t>File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7E787-0601-1095-4D3F-F0907ECEC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" y="1463041"/>
            <a:ext cx="11512732" cy="4929050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70000"/>
              </a:lnSpc>
            </a:pPr>
            <a:r>
              <a:rPr lang="en-US" dirty="0"/>
              <a:t>A file system controls how data is stored and retrieved. 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Without a file system, information placed in a storage device would be one large block of data with no way to tell where one piece of data ends and the next begins.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Responsibilities of a File System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Organizing files and directories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Tracking location of data on disk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Managing access permissions (read/write/execute)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Ensuring data integrity and consistency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Handling metadata (file size, timestamp, owner, etc.)</a:t>
            </a:r>
          </a:p>
        </p:txBody>
      </p:sp>
    </p:spTree>
    <p:extLst>
      <p:ext uri="{BB962C8B-B14F-4D97-AF65-F5344CB8AC3E}">
        <p14:creationId xmlns:p14="http://schemas.microsoft.com/office/powerpoint/2010/main" val="139793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3E128-E720-54B9-EF78-937278311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5B19F-13AF-5BA2-75A9-EEF98E823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309141"/>
            <a:ext cx="11582400" cy="1039368"/>
          </a:xfrm>
        </p:spPr>
        <p:txBody>
          <a:bodyPr/>
          <a:lstStyle/>
          <a:p>
            <a:r>
              <a:rPr lang="en-IN" dirty="0"/>
              <a:t>Types of File Systems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9A23AB-C30A-DB34-293D-02C092E009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7864" y="1463675"/>
            <a:ext cx="8101998" cy="4929188"/>
          </a:xfrm>
        </p:spPr>
      </p:pic>
    </p:spTree>
    <p:extLst>
      <p:ext uri="{BB962C8B-B14F-4D97-AF65-F5344CB8AC3E}">
        <p14:creationId xmlns:p14="http://schemas.microsoft.com/office/powerpoint/2010/main" val="169479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6BF49-61D5-21D7-9DAE-B2D85E9F8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A5677-1C3A-858B-76E5-C08AEA49C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309141"/>
            <a:ext cx="11582400" cy="1039368"/>
          </a:xfrm>
        </p:spPr>
        <p:txBody>
          <a:bodyPr/>
          <a:lstStyle/>
          <a:p>
            <a:r>
              <a:rPr lang="en-US" dirty="0"/>
              <a:t>Storage categories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1A42E-349B-276B-384B-25C9D6475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" y="1463041"/>
            <a:ext cx="11512732" cy="4929050"/>
          </a:xfrm>
        </p:spPr>
        <p:txBody>
          <a:bodyPr>
            <a:normAutofit/>
          </a:bodyPr>
          <a:lstStyle/>
          <a:p>
            <a:pPr algn="just">
              <a:lnSpc>
                <a:spcPct val="170000"/>
              </a:lnSpc>
            </a:pPr>
            <a:r>
              <a:rPr lang="en-US" dirty="0"/>
              <a:t>MBR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GPT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Basic disks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Dynamic disks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Storage spaces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RAID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iSCSI</a:t>
            </a:r>
          </a:p>
        </p:txBody>
      </p:sp>
    </p:spTree>
    <p:extLst>
      <p:ext uri="{BB962C8B-B14F-4D97-AF65-F5344CB8AC3E}">
        <p14:creationId xmlns:p14="http://schemas.microsoft.com/office/powerpoint/2010/main" val="334275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34440-297F-DD48-3BEC-AF8E84495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CFE13-0108-81B1-5D73-919DE073B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309141"/>
            <a:ext cx="11582400" cy="1039368"/>
          </a:xfrm>
        </p:spPr>
        <p:txBody>
          <a:bodyPr/>
          <a:lstStyle/>
          <a:p>
            <a:r>
              <a:rPr lang="en-US" dirty="0"/>
              <a:t>MBR – Master Boot Record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5479D-AAD5-3987-593B-31CBA2CCA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" y="1463041"/>
            <a:ext cx="11512732" cy="4929050"/>
          </a:xfrm>
        </p:spPr>
        <p:txBody>
          <a:bodyPr>
            <a:normAutofit fontScale="85000" lnSpcReduction="20000"/>
          </a:bodyPr>
          <a:lstStyle/>
          <a:p>
            <a:pPr algn="just">
              <a:lnSpc>
                <a:spcPct val="170000"/>
              </a:lnSpc>
            </a:pPr>
            <a:r>
              <a:rPr lang="en-US" dirty="0"/>
              <a:t>MBR is a partitioning scheme used in storage devices (like HDDs/SSDs) to manage how data is organized and accessed.</a:t>
            </a:r>
          </a:p>
          <a:p>
            <a:pPr algn="just">
              <a:lnSpc>
                <a:spcPct val="170000"/>
              </a:lnSpc>
            </a:pPr>
            <a:r>
              <a:rPr lang="en-US" b="1" dirty="0"/>
              <a:t>Key Features: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Supports up to 4 primary partitions, or 3 primary + 1 extended partition.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Maximum disk size: 2 TB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Stores partition table and bootloader in the first 512 bytes of the disk.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Commonly used in older systems and BIOS-based systems.</a:t>
            </a:r>
          </a:p>
          <a:p>
            <a:pPr algn="just">
              <a:lnSpc>
                <a:spcPct val="170000"/>
              </a:lnSpc>
            </a:pPr>
            <a:r>
              <a:rPr lang="en-US" b="1" dirty="0"/>
              <a:t>Limitations: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Doesn’t support disks larger than 2 TB.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Limited number of partitions.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Single point of failure (corruption of MBR can make disk unbootable).</a:t>
            </a:r>
          </a:p>
        </p:txBody>
      </p:sp>
    </p:spTree>
    <p:extLst>
      <p:ext uri="{BB962C8B-B14F-4D97-AF65-F5344CB8AC3E}">
        <p14:creationId xmlns:p14="http://schemas.microsoft.com/office/powerpoint/2010/main" val="91122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3CEA9-7D80-0E4F-AAF1-EF5469F58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630DF-2280-169B-A005-C632211BA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309141"/>
            <a:ext cx="11582400" cy="1039368"/>
          </a:xfrm>
        </p:spPr>
        <p:txBody>
          <a:bodyPr/>
          <a:lstStyle/>
          <a:p>
            <a:r>
              <a:rPr lang="en-US" dirty="0"/>
              <a:t>GPT – GUID Partition Table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43162-52C2-64C0-1788-50ED14F42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" y="1463041"/>
            <a:ext cx="11512732" cy="4929050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70000"/>
              </a:lnSpc>
            </a:pPr>
            <a:r>
              <a:rPr lang="en-US" dirty="0"/>
              <a:t>GPT is the modern replacement for MBR, used in UEFI-based systems.</a:t>
            </a:r>
          </a:p>
          <a:p>
            <a:pPr algn="just">
              <a:lnSpc>
                <a:spcPct val="170000"/>
              </a:lnSpc>
            </a:pPr>
            <a:r>
              <a:rPr lang="en-US" b="1" dirty="0"/>
              <a:t>Key Features: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Supports 128 partitions by default (Windows).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Maximum disk size: over 9 ZB (Zettabytes).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Stores multiple copies of partition table for redundancy.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Each partition has a Globally Unique Identifier (GUID).</a:t>
            </a:r>
          </a:p>
          <a:p>
            <a:pPr algn="just">
              <a:lnSpc>
                <a:spcPct val="170000"/>
              </a:lnSpc>
            </a:pPr>
            <a:r>
              <a:rPr lang="en-US" b="1" dirty="0"/>
              <a:t>Advantages: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Can handle disks larger than 2 TB.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More secure and robust due to CRC checks and backup tables.</a:t>
            </a:r>
          </a:p>
        </p:txBody>
      </p:sp>
    </p:spTree>
    <p:extLst>
      <p:ext uri="{BB962C8B-B14F-4D97-AF65-F5344CB8AC3E}">
        <p14:creationId xmlns:p14="http://schemas.microsoft.com/office/powerpoint/2010/main" val="12395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0400F-47DE-7DD7-66AD-AA5A7E97E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10FD7-51A9-2BBA-1902-925B3DDF9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309141"/>
            <a:ext cx="11582400" cy="1039368"/>
          </a:xfrm>
        </p:spPr>
        <p:txBody>
          <a:bodyPr/>
          <a:lstStyle/>
          <a:p>
            <a:r>
              <a:rPr lang="en-IN" dirty="0"/>
              <a:t>Basic Disks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DAB16-5146-98F1-F151-834145686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" y="1463041"/>
            <a:ext cx="11512732" cy="4929050"/>
          </a:xfrm>
        </p:spPr>
        <p:txBody>
          <a:bodyPr>
            <a:normAutofit/>
          </a:bodyPr>
          <a:lstStyle/>
          <a:p>
            <a:pPr algn="just">
              <a:lnSpc>
                <a:spcPct val="170000"/>
              </a:lnSpc>
            </a:pPr>
            <a:r>
              <a:rPr lang="en-US" dirty="0"/>
              <a:t>A Basic Disk is the default disk type in Windows operating systems.</a:t>
            </a:r>
          </a:p>
          <a:p>
            <a:pPr algn="just">
              <a:lnSpc>
                <a:spcPct val="170000"/>
              </a:lnSpc>
            </a:pPr>
            <a:r>
              <a:rPr lang="en-US" b="1" dirty="0"/>
              <a:t>Key Features: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Uses MBR or GPT partition styles.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Can create primary partitions, extended partitions, and logical drives.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Supports standard partition operations (format, delete, mark active).</a:t>
            </a:r>
          </a:p>
          <a:p>
            <a:pPr algn="just">
              <a:lnSpc>
                <a:spcPct val="170000"/>
              </a:lnSpc>
            </a:pPr>
            <a:r>
              <a:rPr lang="en-US" b="1" dirty="0"/>
              <a:t>Use Case: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Best for simpler systems where you don’t need advanced volume management.</a:t>
            </a:r>
          </a:p>
        </p:txBody>
      </p:sp>
    </p:spTree>
    <p:extLst>
      <p:ext uri="{BB962C8B-B14F-4D97-AF65-F5344CB8AC3E}">
        <p14:creationId xmlns:p14="http://schemas.microsoft.com/office/powerpoint/2010/main" val="118427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4650F-0509-CEC6-413A-A09526E22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39D4-6E70-7EA1-6D1B-317A1994A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309141"/>
            <a:ext cx="11582400" cy="1039368"/>
          </a:xfrm>
        </p:spPr>
        <p:txBody>
          <a:bodyPr/>
          <a:lstStyle/>
          <a:p>
            <a:r>
              <a:rPr lang="en-IN" dirty="0"/>
              <a:t>Dynamic Disks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59B8F-203D-6F5E-46F7-107514F55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" y="1463041"/>
            <a:ext cx="11512732" cy="4929050"/>
          </a:xfrm>
        </p:spPr>
        <p:txBody>
          <a:bodyPr>
            <a:normAutofit/>
          </a:bodyPr>
          <a:lstStyle/>
          <a:p>
            <a:pPr algn="just">
              <a:lnSpc>
                <a:spcPct val="170000"/>
              </a:lnSpc>
            </a:pPr>
            <a:r>
              <a:rPr lang="en-US" dirty="0"/>
              <a:t>A Dynamic Disk allows more advanced volume management in Windows.</a:t>
            </a:r>
          </a:p>
          <a:p>
            <a:pPr algn="just">
              <a:lnSpc>
                <a:spcPct val="170000"/>
              </a:lnSpc>
            </a:pPr>
            <a:r>
              <a:rPr lang="en-US" b="1" dirty="0"/>
              <a:t>Key Features: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Supports spanned, striped (RAID 0), mirrored (RAID 1), and RAID 5 volumes.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Allows volumes to span multiple physical disks.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Uses Logical Disk Manager (LDM).</a:t>
            </a:r>
          </a:p>
          <a:p>
            <a:pPr algn="just">
              <a:lnSpc>
                <a:spcPct val="170000"/>
              </a:lnSpc>
            </a:pPr>
            <a:r>
              <a:rPr lang="en-US" b="1" dirty="0"/>
              <a:t>Considerations: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Not compatible with all OSes (e.g., some Linux distros or older Windows).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More complex to manage and recover if disk fails.</a:t>
            </a:r>
          </a:p>
        </p:txBody>
      </p:sp>
    </p:spTree>
    <p:extLst>
      <p:ext uri="{BB962C8B-B14F-4D97-AF65-F5344CB8AC3E}">
        <p14:creationId xmlns:p14="http://schemas.microsoft.com/office/powerpoint/2010/main" val="97485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8C197-CCFD-243D-D9F1-932416080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49B53-EB5E-E9F2-381F-A4393F902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309141"/>
            <a:ext cx="11582400" cy="1039368"/>
          </a:xfrm>
        </p:spPr>
        <p:txBody>
          <a:bodyPr/>
          <a:lstStyle/>
          <a:p>
            <a:r>
              <a:rPr lang="en-IN" dirty="0"/>
              <a:t>Storage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752D9-0F98-CE44-43A0-88629B085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" y="1463041"/>
            <a:ext cx="11512732" cy="4929050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70000"/>
              </a:lnSpc>
            </a:pPr>
            <a:r>
              <a:rPr lang="en-US" dirty="0"/>
              <a:t>Storage Spaces is a Windows feature (from Windows 8 onward) that allows combining multiple physical disks into one virtual pool.</a:t>
            </a:r>
          </a:p>
          <a:p>
            <a:pPr algn="just">
              <a:lnSpc>
                <a:spcPct val="170000"/>
              </a:lnSpc>
            </a:pPr>
            <a:r>
              <a:rPr lang="en-US" b="1" dirty="0"/>
              <a:t>Key Features: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Supports Simple, Mirror, and Parity layouts.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Offers resiliency, flexibility, and expandability.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Automatically duplicates data for protection (in Mirror/Parity modes).</a:t>
            </a:r>
          </a:p>
          <a:p>
            <a:pPr algn="just">
              <a:lnSpc>
                <a:spcPct val="170000"/>
              </a:lnSpc>
            </a:pPr>
            <a:r>
              <a:rPr lang="en-US" b="1" dirty="0"/>
              <a:t>Benefits: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Easy-to-manage software RAID.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Can expand storage without reformatting.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Works with both internal and external drives.</a:t>
            </a:r>
          </a:p>
        </p:txBody>
      </p:sp>
    </p:spTree>
    <p:extLst>
      <p:ext uri="{BB962C8B-B14F-4D97-AF65-F5344CB8AC3E}">
        <p14:creationId xmlns:p14="http://schemas.microsoft.com/office/powerpoint/2010/main" val="2010761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8B157-BDBA-8394-61B6-1B26ED9F7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2BA29-2947-76CB-6BE4-A4B10DFF8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309141"/>
            <a:ext cx="11582400" cy="1039368"/>
          </a:xfrm>
        </p:spPr>
        <p:txBody>
          <a:bodyPr/>
          <a:lstStyle/>
          <a:p>
            <a:r>
              <a:rPr lang="en-US" dirty="0"/>
              <a:t>RAID (Redundant Array of Independent Disks)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295B9-EECC-1076-6AA6-F2C502388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" y="1463041"/>
            <a:ext cx="11512732" cy="4929050"/>
          </a:xfrm>
        </p:spPr>
        <p:txBody>
          <a:bodyPr>
            <a:normAutofit/>
          </a:bodyPr>
          <a:lstStyle/>
          <a:p>
            <a:pPr algn="just">
              <a:lnSpc>
                <a:spcPct val="170000"/>
              </a:lnSpc>
            </a:pPr>
            <a:r>
              <a:rPr lang="en-US" dirty="0"/>
              <a:t>RAID is a storage technology that combines multiple physical disks into one logical unit to improve performance, redundancy, or both.</a:t>
            </a:r>
          </a:p>
          <a:p>
            <a:pPr algn="just">
              <a:lnSpc>
                <a:spcPct val="170000"/>
              </a:lnSpc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15DC1-D49E-9A31-B454-50FFB538A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95" y="2841511"/>
            <a:ext cx="10801696" cy="278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5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BD60A-1035-7606-20B3-EB9353297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411E7-68CF-E66C-1C29-28F06865F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309141"/>
            <a:ext cx="11582400" cy="1039368"/>
          </a:xfrm>
        </p:spPr>
        <p:txBody>
          <a:bodyPr/>
          <a:lstStyle/>
          <a:p>
            <a:r>
              <a:rPr lang="en-US" dirty="0"/>
              <a:t>RAID 0 - Stripping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BF5BC-6C10-FB4C-0F3E-89D19CBBD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" y="1463041"/>
            <a:ext cx="6232775" cy="4929050"/>
          </a:xfrm>
        </p:spPr>
        <p:txBody>
          <a:bodyPr>
            <a:normAutofit fontScale="85000" lnSpcReduction="20000"/>
          </a:bodyPr>
          <a:lstStyle/>
          <a:p>
            <a:pPr algn="just">
              <a:lnSpc>
                <a:spcPct val="170000"/>
              </a:lnSpc>
            </a:pPr>
            <a:r>
              <a:rPr lang="en-US" dirty="0"/>
              <a:t>Data is divided into blocks and spread across all disks.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No data protection – if one disk fails, all data is lost.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Improves performance: both read and write speeds are faster due to parallel access.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High speed (best for large file transfers, gaming, video editing).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Maximum use of disk space (100% of total capacity usable).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No fault tolerance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Not suitable for critical data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43ABE83-8AA0-E583-06CC-351D5E1F81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50" b="59085"/>
          <a:stretch>
            <a:fillRect/>
          </a:stretch>
        </p:blipFill>
        <p:spPr bwMode="auto">
          <a:xfrm>
            <a:off x="7207625" y="1581591"/>
            <a:ext cx="4438502" cy="36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92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C9757-DBD5-302E-2021-CCC0C1556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F57CC-D8E3-1533-A946-D42D5D31B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309141"/>
            <a:ext cx="11582400" cy="1039368"/>
          </a:xfrm>
        </p:spPr>
        <p:txBody>
          <a:bodyPr>
            <a:normAutofit/>
          </a:bodyPr>
          <a:lstStyle/>
          <a:p>
            <a:r>
              <a:rPr lang="en-US" dirty="0"/>
              <a:t>Key Components of a Computer Network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DE2C3-2997-928B-7664-1189FF0B7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" y="1463041"/>
            <a:ext cx="11512732" cy="4929050"/>
          </a:xfrm>
        </p:spPr>
        <p:txBody>
          <a:bodyPr>
            <a:normAutofit/>
          </a:bodyPr>
          <a:lstStyle/>
          <a:p>
            <a:pPr algn="just">
              <a:lnSpc>
                <a:spcPct val="200000"/>
              </a:lnSpc>
            </a:pPr>
            <a:r>
              <a:rPr lang="en-US" dirty="0"/>
              <a:t>A computer network is made up of two main parts: </a:t>
            </a:r>
          </a:p>
          <a:p>
            <a:pPr lvl="1" algn="just">
              <a:lnSpc>
                <a:spcPct val="200000"/>
              </a:lnSpc>
            </a:pPr>
            <a:r>
              <a:rPr lang="en-US" b="1" dirty="0"/>
              <a:t>Devices</a:t>
            </a:r>
            <a:r>
              <a:rPr lang="en-US" dirty="0"/>
              <a:t> (called nodes) &amp; </a:t>
            </a:r>
          </a:p>
          <a:p>
            <a:pPr lvl="1" algn="just">
              <a:lnSpc>
                <a:spcPct val="200000"/>
              </a:lnSpc>
            </a:pPr>
            <a:r>
              <a:rPr lang="en-US" b="1" dirty="0"/>
              <a:t>Connections</a:t>
            </a:r>
            <a:r>
              <a:rPr lang="en-US" dirty="0"/>
              <a:t> (called links)</a:t>
            </a:r>
          </a:p>
          <a:p>
            <a:pPr algn="just">
              <a:lnSpc>
                <a:spcPct val="200000"/>
              </a:lnSpc>
            </a:pPr>
            <a:r>
              <a:rPr lang="en-US" dirty="0"/>
              <a:t>The links connect the devices to each other. </a:t>
            </a:r>
          </a:p>
          <a:p>
            <a:pPr algn="just">
              <a:lnSpc>
                <a:spcPct val="200000"/>
              </a:lnSpc>
            </a:pPr>
            <a:r>
              <a:rPr lang="en-US" dirty="0"/>
              <a:t>The rules for how these connections send information are called communication protocols.</a:t>
            </a:r>
          </a:p>
          <a:p>
            <a:pPr algn="just">
              <a:lnSpc>
                <a:spcPct val="200000"/>
              </a:lnSpc>
            </a:pPr>
            <a:r>
              <a:rPr lang="en-US" dirty="0"/>
              <a:t>The starting and ending points of these communications are often called ports.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C88FBE-2C83-9F9A-6BDD-A7D0509D41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0" t="20588" r="12954" b="7095"/>
          <a:stretch/>
        </p:blipFill>
        <p:spPr>
          <a:xfrm>
            <a:off x="7341326" y="1128653"/>
            <a:ext cx="4206240" cy="313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63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E2A51-0266-AA69-C16A-0FB66F06A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126A0-9380-3828-A978-D5B8BE384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309141"/>
            <a:ext cx="11582400" cy="1039368"/>
          </a:xfrm>
        </p:spPr>
        <p:txBody>
          <a:bodyPr/>
          <a:lstStyle/>
          <a:p>
            <a:r>
              <a:rPr lang="en-US" dirty="0"/>
              <a:t>RAID 1 - Mirroring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F7BEE-5640-5F62-DABA-CECD58068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" y="1463041"/>
            <a:ext cx="6456161" cy="4929050"/>
          </a:xfrm>
        </p:spPr>
        <p:txBody>
          <a:bodyPr>
            <a:normAutofit fontScale="85000" lnSpcReduction="20000"/>
          </a:bodyPr>
          <a:lstStyle/>
          <a:p>
            <a:pPr algn="just">
              <a:lnSpc>
                <a:spcPct val="170000"/>
              </a:lnSpc>
            </a:pPr>
            <a:r>
              <a:rPr lang="en-US" dirty="0"/>
              <a:t>RAID 1 stores identical copies of data on two or more disks (mirroring).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Key Features: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Full redundancy: each disk contains the same data.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Requires minimum 2 disks.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If one disk fails, the system continues to run using the mirror.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High data reliability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Simple to implement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Fast read performance (can read from both disks)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Storage efficiency = 50% (half of total space is usable)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Slightly slower write speed due to duplication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A9D63B2-5E2D-973C-6887-6DC1999BA5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73" r="5452" b="60131"/>
          <a:stretch>
            <a:fillRect/>
          </a:stretch>
        </p:blipFill>
        <p:spPr bwMode="auto">
          <a:xfrm>
            <a:off x="7179250" y="1348509"/>
            <a:ext cx="4824858" cy="445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73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1A5ED-7FF6-1BE7-AC46-B4E12E188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4B9DB-5930-379D-C6A3-7DD1A4714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309141"/>
            <a:ext cx="11582400" cy="1039368"/>
          </a:xfrm>
        </p:spPr>
        <p:txBody>
          <a:bodyPr/>
          <a:lstStyle/>
          <a:p>
            <a:r>
              <a:rPr lang="en-US" dirty="0"/>
              <a:t>RAID 10 – Mirrored Striping (RAID 1+0)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6CAF5-A01D-CFF5-201D-62C89FA62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" y="1463041"/>
            <a:ext cx="6857377" cy="4929050"/>
          </a:xfrm>
        </p:spPr>
        <p:txBody>
          <a:bodyPr>
            <a:normAutofit fontScale="85000" lnSpcReduction="20000"/>
          </a:bodyPr>
          <a:lstStyle/>
          <a:p>
            <a:pPr algn="just">
              <a:lnSpc>
                <a:spcPct val="170000"/>
              </a:lnSpc>
            </a:pPr>
            <a:r>
              <a:rPr lang="en-US" dirty="0"/>
              <a:t>RAID 10 combines mirroring (RAID 1) and striping (RAID 0). 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It mirrors each striped disk pair.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Key Features: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Requires at least 4 disks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Data is striped for speed and mirrored for redundancy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High performance + fault tolerance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Fast read and write speeds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Can survive multiple disk failures (if they’re not in the same mirror pair)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Only 50% of disk space usable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More costly due to redundancy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34E07F0-7D15-0D55-CEF9-77C91BFAA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94" t="40952" r="2812" b="24898"/>
          <a:stretch>
            <a:fillRect/>
          </a:stretch>
        </p:blipFill>
        <p:spPr bwMode="auto">
          <a:xfrm>
            <a:off x="7633780" y="1940766"/>
            <a:ext cx="4449363" cy="327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81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F5FC7-1868-B978-E618-E8160DE09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18BAA-3C1C-9995-FB37-B3289E2DD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309141"/>
            <a:ext cx="11582400" cy="1039368"/>
          </a:xfrm>
        </p:spPr>
        <p:txBody>
          <a:bodyPr/>
          <a:lstStyle/>
          <a:p>
            <a:r>
              <a:rPr lang="en-US" dirty="0"/>
              <a:t>RAID 5 – Striping with Single Parity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BA5C9-C7D7-1729-26E2-019EEE532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" y="1463041"/>
            <a:ext cx="6885370" cy="4929050"/>
          </a:xfrm>
        </p:spPr>
        <p:txBody>
          <a:bodyPr>
            <a:normAutofit fontScale="77500" lnSpcReduction="20000"/>
          </a:bodyPr>
          <a:lstStyle/>
          <a:p>
            <a:pPr algn="just">
              <a:lnSpc>
                <a:spcPct val="170000"/>
              </a:lnSpc>
            </a:pPr>
            <a:r>
              <a:rPr lang="en-US" dirty="0"/>
              <a:t>RAID 5 stripes data across disks and adds parity information (used for recovery) distributed across all disks.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Key Features: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Requires minimum 3 disks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Tolerates 1 disk failure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Uses XOR parity to reconstruct lost data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Good storage efficiency (e.g., 3 disks = 66% usable)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Read performance is good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Fault tolerant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Write performance slower due to parity calculation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Rebuild time after a disk failure is long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Vulnerable during rebuild process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61872A1-9854-873B-8643-DF30E0CFD2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36" r="52064" b="25986"/>
          <a:stretch>
            <a:fillRect/>
          </a:stretch>
        </p:blipFill>
        <p:spPr bwMode="auto">
          <a:xfrm>
            <a:off x="6282979" y="2117427"/>
            <a:ext cx="5612930" cy="39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8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8DDAE-1EF3-B698-E233-D30DFA7A1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33C00-891B-AD9B-0A30-81B2F79E0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309141"/>
            <a:ext cx="11582400" cy="1039368"/>
          </a:xfrm>
        </p:spPr>
        <p:txBody>
          <a:bodyPr/>
          <a:lstStyle/>
          <a:p>
            <a:r>
              <a:rPr lang="en-US" dirty="0"/>
              <a:t>RAID 6 – Striping with Double Parity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D88F9-0ABA-0D13-1C7C-82A0C0EF5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8" y="1463041"/>
            <a:ext cx="6101598" cy="4929050"/>
          </a:xfrm>
        </p:spPr>
        <p:txBody>
          <a:bodyPr>
            <a:normAutofit fontScale="77500" lnSpcReduction="20000"/>
          </a:bodyPr>
          <a:lstStyle/>
          <a:p>
            <a:pPr algn="just">
              <a:lnSpc>
                <a:spcPct val="170000"/>
              </a:lnSpc>
            </a:pPr>
            <a:r>
              <a:rPr lang="en-US" dirty="0"/>
              <a:t>RAID 6 is similar to RAID 5 but uses two parity blocks. It provides higher fault tolerance.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Key Features: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Requires minimum 4 disks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Can tolerate 2 disk failures simultaneously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Distributes 2 parity blocks across the array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High fault tolerance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Good read performance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Safer than RAID 5 during rebuild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Slower writes due to double parity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More complex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Storage efficiency is lower than RAID 5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1BF73A6-1A5D-CBE6-F181-A07D8ED0AB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1" t="74558" r="10839"/>
          <a:stretch>
            <a:fillRect/>
          </a:stretch>
        </p:blipFill>
        <p:spPr bwMode="auto">
          <a:xfrm>
            <a:off x="6484776" y="3151882"/>
            <a:ext cx="5225143" cy="174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3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12762-1FFB-336A-2012-9011C9F1A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E8735-91FC-3E36-1AA3-E560690C7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309141"/>
            <a:ext cx="11582400" cy="1039368"/>
          </a:xfrm>
        </p:spPr>
        <p:txBody>
          <a:bodyPr/>
          <a:lstStyle/>
          <a:p>
            <a:r>
              <a:rPr lang="en-US" dirty="0"/>
              <a:t>RAID Summary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952FD0-C373-A5B1-F4DA-FC47C82C1D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4280" y="2495665"/>
            <a:ext cx="10440857" cy="2305372"/>
          </a:xfrm>
        </p:spPr>
      </p:pic>
    </p:spTree>
    <p:extLst>
      <p:ext uri="{BB962C8B-B14F-4D97-AF65-F5344CB8AC3E}">
        <p14:creationId xmlns:p14="http://schemas.microsoft.com/office/powerpoint/2010/main" val="75020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B7C7C-FD4D-3B70-2456-C89D84897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1746B-E11C-9347-5E10-1FC01E6B2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309141"/>
            <a:ext cx="11582400" cy="1039368"/>
          </a:xfrm>
        </p:spPr>
        <p:txBody>
          <a:bodyPr/>
          <a:lstStyle/>
          <a:p>
            <a:r>
              <a:rPr lang="en-US" dirty="0"/>
              <a:t>iSCSI (Internet Small Computer Systems Interface)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3058F-0576-172D-6E5E-D6F2D47DE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" y="1463041"/>
            <a:ext cx="11512732" cy="4929050"/>
          </a:xfrm>
        </p:spPr>
        <p:txBody>
          <a:bodyPr>
            <a:normAutofit fontScale="77500" lnSpcReduction="20000"/>
          </a:bodyPr>
          <a:lstStyle/>
          <a:p>
            <a:pPr algn="just">
              <a:lnSpc>
                <a:spcPct val="170000"/>
              </a:lnSpc>
            </a:pPr>
            <a:r>
              <a:rPr lang="en-US" dirty="0"/>
              <a:t>iSCSI is a protocol that allows block-level access to storage devices over TCP/IP networks.</a:t>
            </a:r>
          </a:p>
          <a:p>
            <a:pPr algn="just">
              <a:lnSpc>
                <a:spcPct val="170000"/>
              </a:lnSpc>
            </a:pPr>
            <a:r>
              <a:rPr lang="en-US" b="1" dirty="0"/>
              <a:t>How it Works: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Initiator (client): Sends I/O requests (like a disk).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Target (server): Provides access to storage blocks.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Appears to OS like a local disk, even though it's over a network.</a:t>
            </a:r>
          </a:p>
          <a:p>
            <a:pPr algn="just">
              <a:lnSpc>
                <a:spcPct val="170000"/>
              </a:lnSpc>
            </a:pPr>
            <a:r>
              <a:rPr lang="en-US" b="1" dirty="0"/>
              <a:t>Use Cases: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SAN (Storage Area Network) environments.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Centralized storage in virtualized and enterprise systems.</a:t>
            </a:r>
          </a:p>
          <a:p>
            <a:pPr algn="just">
              <a:lnSpc>
                <a:spcPct val="170000"/>
              </a:lnSpc>
            </a:pPr>
            <a:r>
              <a:rPr lang="en-US" b="1" dirty="0"/>
              <a:t>Benefits: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Low cost (uses Ethernet instead of </a:t>
            </a:r>
            <a:r>
              <a:rPr lang="en-US" dirty="0" err="1"/>
              <a:t>Fibre</a:t>
            </a:r>
            <a:r>
              <a:rPr lang="en-US" dirty="0"/>
              <a:t> Channel).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Scalable and flexible storage access.</a:t>
            </a:r>
          </a:p>
        </p:txBody>
      </p:sp>
      <p:pic>
        <p:nvPicPr>
          <p:cNvPr id="4098" name="Picture 2" descr="Generated image">
            <a:extLst>
              <a:ext uri="{FF2B5EF4-FFF2-40B4-BE49-F238E27FC236}">
                <a16:creationId xmlns:a16="http://schemas.microsoft.com/office/drawing/2014/main" id="{6C1FD89A-8375-30EF-195A-E1CF54B38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653" y="1838131"/>
            <a:ext cx="4991256" cy="485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18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57A69-571D-A8D7-3BBC-26FEEA4DF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F84AF-646E-2714-9328-8C614F327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309141"/>
            <a:ext cx="11582400" cy="1039368"/>
          </a:xfrm>
        </p:spPr>
        <p:txBody>
          <a:bodyPr/>
          <a:lstStyle/>
          <a:p>
            <a:r>
              <a:rPr lang="en-IN" dirty="0"/>
              <a:t>Virtualization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81F8C-F962-2B5E-8312-518BCBBF8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" y="1463041"/>
            <a:ext cx="4879288" cy="4929050"/>
          </a:xfrm>
        </p:spPr>
        <p:txBody>
          <a:bodyPr>
            <a:normAutofit/>
          </a:bodyPr>
          <a:lstStyle/>
          <a:p>
            <a:pPr algn="just">
              <a:lnSpc>
                <a:spcPct val="170000"/>
              </a:lnSpc>
            </a:pPr>
            <a:r>
              <a:rPr lang="en-US" dirty="0"/>
              <a:t>Virtualization can be achieved using a tool/software called "Hypervisor".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Hypervisors are of 2 types:</a:t>
            </a:r>
          </a:p>
          <a:p>
            <a:pPr lvl="1">
              <a:lnSpc>
                <a:spcPct val="170000"/>
              </a:lnSpc>
            </a:pPr>
            <a:r>
              <a:rPr lang="en-US" dirty="0"/>
              <a:t>Type 1 Hypervisor (Bare-metal Hypervisor)</a:t>
            </a:r>
          </a:p>
          <a:p>
            <a:pPr lvl="1">
              <a:lnSpc>
                <a:spcPct val="170000"/>
              </a:lnSpc>
            </a:pPr>
            <a:r>
              <a:rPr lang="en-US" dirty="0"/>
              <a:t>Type 2 Hypervisor (Guest-Based Hypervisor)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FDFB46E-5239-01EF-8B8B-70AF9E299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0" r="53294"/>
          <a:stretch>
            <a:fillRect/>
          </a:stretch>
        </p:blipFill>
        <p:spPr bwMode="auto">
          <a:xfrm>
            <a:off x="5869577" y="1611274"/>
            <a:ext cx="3013166" cy="400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4ECFB3F-D84E-02A8-CF39-23C291E884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0" t="360" r="4744" b="-360"/>
          <a:stretch>
            <a:fillRect/>
          </a:stretch>
        </p:blipFill>
        <p:spPr bwMode="auto">
          <a:xfrm>
            <a:off x="8882743" y="1611274"/>
            <a:ext cx="3013166" cy="400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42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13713-49EC-4002-5598-D97072802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36309-3EF7-95E2-ED59-DB319CD10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309141"/>
            <a:ext cx="11582400" cy="1039368"/>
          </a:xfrm>
        </p:spPr>
        <p:txBody>
          <a:bodyPr/>
          <a:lstStyle/>
          <a:p>
            <a:r>
              <a:rPr lang="en-US" dirty="0"/>
              <a:t>Type 1 Hypervisor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1AF20-5C37-F0A5-2828-84E486EEB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" y="1463041"/>
            <a:ext cx="11512732" cy="4929050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70000"/>
              </a:lnSpc>
            </a:pPr>
            <a:r>
              <a:rPr lang="en-US" dirty="0"/>
              <a:t>Type 1 Hypervisor (Bare-metal Hypervisor)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It does not require additional OS to function.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Type 1 is mostly used in the production environments as they provide best performance.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but they require licenses.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ex: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Microsoft Hyper-V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VMWare ESXi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Citrix XenServer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Proxmox</a:t>
            </a:r>
          </a:p>
          <a:p>
            <a:pPr algn="just">
              <a:lnSpc>
                <a:spcPct val="17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8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2421F-204C-2AC5-E214-45DF167B6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8AC01-85AD-6F16-D16D-1820B6083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309141"/>
            <a:ext cx="11582400" cy="1039368"/>
          </a:xfrm>
        </p:spPr>
        <p:txBody>
          <a:bodyPr/>
          <a:lstStyle/>
          <a:p>
            <a:r>
              <a:rPr lang="en-US" dirty="0"/>
              <a:t>Type 2 Hypervisor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03D1D-D247-74F6-D0AC-0FC155960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" y="1463041"/>
            <a:ext cx="11512732" cy="4929050"/>
          </a:xfrm>
        </p:spPr>
        <p:txBody>
          <a:bodyPr>
            <a:normAutofit fontScale="85000" lnSpcReduction="10000"/>
          </a:bodyPr>
          <a:lstStyle/>
          <a:p>
            <a:pPr algn="just">
              <a:lnSpc>
                <a:spcPct val="170000"/>
              </a:lnSpc>
            </a:pPr>
            <a:r>
              <a:rPr lang="en-US" dirty="0"/>
              <a:t>Operating system is needed. without OS, this HV will not work.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Useful for testing/home purpose.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Their performance is not equivalent to Type 1.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Ex: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Microsoft Hyper-V (Windows 10/11 - Enterprise/Pro)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VMWare workstation (free)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Oracle Virtual Box (free)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VMWare player (free)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VMWare fusion (Paid - MacOS)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Linux KVM (Kernel-based Virtual Machine) (free)</a:t>
            </a:r>
          </a:p>
        </p:txBody>
      </p:sp>
    </p:spTree>
    <p:extLst>
      <p:ext uri="{BB962C8B-B14F-4D97-AF65-F5344CB8AC3E}">
        <p14:creationId xmlns:p14="http://schemas.microsoft.com/office/powerpoint/2010/main" val="337558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F0411-3BC7-6C11-BC30-8FF90E317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F70E2-38E7-66AF-7542-66415DB29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309141"/>
            <a:ext cx="11582400" cy="103936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F18AD-5C20-597A-23B2-4E56647D7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" y="1463041"/>
            <a:ext cx="11512732" cy="4929050"/>
          </a:xfrm>
        </p:spPr>
        <p:txBody>
          <a:bodyPr>
            <a:normAutofit/>
          </a:bodyPr>
          <a:lstStyle/>
          <a:p>
            <a:pPr algn="just">
              <a:lnSpc>
                <a:spcPct val="17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11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85F9D-7E2C-1E04-0F4F-18D5AD096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96C11-9AB4-3968-A36F-C665FF1B3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309141"/>
            <a:ext cx="11582400" cy="1039368"/>
          </a:xfrm>
        </p:spPr>
        <p:txBody>
          <a:bodyPr/>
          <a:lstStyle/>
          <a:p>
            <a:r>
              <a:rPr lang="en-US" dirty="0"/>
              <a:t>Port Numbers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0357F-4745-4C9A-DA00-D5E8571D5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" y="1463041"/>
            <a:ext cx="11512732" cy="4929050"/>
          </a:xfrm>
        </p:spPr>
        <p:txBody>
          <a:bodyPr/>
          <a:lstStyle/>
          <a:p>
            <a:pPr algn="just">
              <a:lnSpc>
                <a:spcPct val="200000"/>
              </a:lnSpc>
            </a:pPr>
            <a:r>
              <a:rPr lang="en-US" dirty="0"/>
              <a:t>In networking, ports are categorized primarily based on their port numbers, which range from </a:t>
            </a:r>
            <a:r>
              <a:rPr lang="en-US" b="1" dirty="0"/>
              <a:t>0 to 65535. </a:t>
            </a:r>
          </a:p>
          <a:p>
            <a:pPr algn="just">
              <a:lnSpc>
                <a:spcPct val="200000"/>
              </a:lnSpc>
            </a:pPr>
            <a:r>
              <a:rPr lang="en-US" dirty="0"/>
              <a:t>These ports are divided into three main categories as defined by the Internet Assigned Numbers Authority (</a:t>
            </a:r>
            <a:r>
              <a:rPr lang="en-US" b="1" dirty="0"/>
              <a:t>IANA</a:t>
            </a:r>
            <a:r>
              <a:rPr lang="en-US" dirty="0"/>
              <a:t>):</a:t>
            </a:r>
          </a:p>
          <a:p>
            <a:pPr lvl="1" algn="just">
              <a:lnSpc>
                <a:spcPct val="200000"/>
              </a:lnSpc>
            </a:pPr>
            <a:r>
              <a:rPr lang="en-US" b="1" dirty="0"/>
              <a:t>Well-Known Ports </a:t>
            </a:r>
            <a:r>
              <a:rPr lang="en-US" dirty="0"/>
              <a:t>(0 – 1023)</a:t>
            </a:r>
          </a:p>
          <a:p>
            <a:pPr lvl="1" algn="just">
              <a:lnSpc>
                <a:spcPct val="200000"/>
              </a:lnSpc>
            </a:pPr>
            <a:r>
              <a:rPr lang="en-US" b="1" dirty="0"/>
              <a:t>Registered Ports </a:t>
            </a:r>
            <a:r>
              <a:rPr lang="en-US" dirty="0"/>
              <a:t>(1024 – 49151)</a:t>
            </a:r>
          </a:p>
          <a:p>
            <a:pPr lvl="1" algn="just">
              <a:lnSpc>
                <a:spcPct val="200000"/>
              </a:lnSpc>
            </a:pPr>
            <a:r>
              <a:rPr lang="en-US" dirty="0"/>
              <a:t>Dynamic/Private/</a:t>
            </a:r>
            <a:r>
              <a:rPr lang="en-US" b="1" dirty="0"/>
              <a:t>Ephemeral Ports </a:t>
            </a:r>
            <a:r>
              <a:rPr lang="en-US" dirty="0"/>
              <a:t>(49152 – 65535)</a:t>
            </a:r>
          </a:p>
        </p:txBody>
      </p:sp>
    </p:spTree>
    <p:extLst>
      <p:ext uri="{BB962C8B-B14F-4D97-AF65-F5344CB8AC3E}">
        <p14:creationId xmlns:p14="http://schemas.microsoft.com/office/powerpoint/2010/main" val="16566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3AA1B-B705-1F1A-9F36-D28662EF4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A3C43-4E4D-10FE-F0B8-4C6CA96DE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655" y="309141"/>
            <a:ext cx="11176000" cy="963847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80A1A-7CA4-96D2-9294-A30BD4168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655" y="1348509"/>
            <a:ext cx="11176000" cy="4886035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endParaRPr lang="en-IN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1A8DDF3-6C53-F221-05F8-BC986DDC8049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" y="0"/>
            <a:ext cx="12175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3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0C65C-6CA5-24A5-45E7-449C5D668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AC4F2-1D5C-CDE3-3A96-DC8F0447A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309141"/>
            <a:ext cx="11582400" cy="1039368"/>
          </a:xfrm>
        </p:spPr>
        <p:txBody>
          <a:bodyPr/>
          <a:lstStyle/>
          <a:p>
            <a:r>
              <a:rPr lang="en-US" dirty="0"/>
              <a:t>Port Numbers – Well-Known Ports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9BAC7-9080-12D0-B676-11B497742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8" y="1463041"/>
            <a:ext cx="4963886" cy="4929050"/>
          </a:xfrm>
        </p:spPr>
        <p:txBody>
          <a:bodyPr>
            <a:normAutofit/>
          </a:bodyPr>
          <a:lstStyle/>
          <a:p>
            <a:pPr algn="just">
              <a:lnSpc>
                <a:spcPct val="200000"/>
              </a:lnSpc>
            </a:pPr>
            <a:r>
              <a:rPr lang="en-US" b="1" dirty="0"/>
              <a:t>Ranges</a:t>
            </a:r>
            <a:r>
              <a:rPr lang="en-US" dirty="0"/>
              <a:t> from 0 – 1023</a:t>
            </a:r>
          </a:p>
          <a:p>
            <a:pPr algn="just">
              <a:lnSpc>
                <a:spcPct val="200000"/>
              </a:lnSpc>
            </a:pPr>
            <a:r>
              <a:rPr lang="en-US" b="1" dirty="0"/>
              <a:t>Used by</a:t>
            </a:r>
            <a:r>
              <a:rPr lang="en-US" dirty="0"/>
              <a:t>: Common system or well-known services.</a:t>
            </a:r>
          </a:p>
          <a:p>
            <a:pPr algn="just">
              <a:lnSpc>
                <a:spcPct val="200000"/>
              </a:lnSpc>
            </a:pPr>
            <a:r>
              <a:rPr lang="en-US" b="1" dirty="0"/>
              <a:t>Reserved for</a:t>
            </a:r>
            <a:r>
              <a:rPr lang="en-US" dirty="0"/>
              <a:t>: Privileged services and processes.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E3C318-DC13-8A51-542A-E230591780CC}"/>
              </a:ext>
            </a:extLst>
          </p:cNvPr>
          <p:cNvSpPr txBox="1">
            <a:spLocks/>
          </p:cNvSpPr>
          <p:nvPr/>
        </p:nvSpPr>
        <p:spPr>
          <a:xfrm>
            <a:off x="6096000" y="1463041"/>
            <a:ext cx="5712823" cy="49290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00000"/>
              </a:lnSpc>
            </a:pPr>
            <a:r>
              <a:rPr lang="en-US" b="1" dirty="0"/>
              <a:t>Examples</a:t>
            </a:r>
            <a:r>
              <a:rPr lang="en-US" dirty="0"/>
              <a:t>:</a:t>
            </a:r>
          </a:p>
          <a:p>
            <a:pPr lvl="1" algn="just">
              <a:lnSpc>
                <a:spcPct val="200000"/>
              </a:lnSpc>
            </a:pPr>
            <a:r>
              <a:rPr lang="en-US" dirty="0"/>
              <a:t>20, 21 – FTP (File Transfer Protocol)</a:t>
            </a:r>
          </a:p>
          <a:p>
            <a:pPr lvl="1" algn="just">
              <a:lnSpc>
                <a:spcPct val="200000"/>
              </a:lnSpc>
            </a:pPr>
            <a:r>
              <a:rPr lang="en-US" dirty="0"/>
              <a:t>22 – SSH (Secure Shell)</a:t>
            </a:r>
          </a:p>
          <a:p>
            <a:pPr lvl="1" algn="just">
              <a:lnSpc>
                <a:spcPct val="200000"/>
              </a:lnSpc>
            </a:pPr>
            <a:r>
              <a:rPr lang="en-US" dirty="0"/>
              <a:t>23 – Telnet</a:t>
            </a:r>
          </a:p>
          <a:p>
            <a:pPr lvl="1" algn="just">
              <a:lnSpc>
                <a:spcPct val="200000"/>
              </a:lnSpc>
            </a:pPr>
            <a:r>
              <a:rPr lang="en-US" dirty="0"/>
              <a:t>25 – SMTP (Simple Mail Transfer Protocol)</a:t>
            </a:r>
          </a:p>
          <a:p>
            <a:pPr lvl="1" algn="just">
              <a:lnSpc>
                <a:spcPct val="200000"/>
              </a:lnSpc>
            </a:pPr>
            <a:r>
              <a:rPr lang="en-US" dirty="0"/>
              <a:t>53 – DNS (Domain Name System)</a:t>
            </a:r>
          </a:p>
          <a:p>
            <a:pPr lvl="1" algn="just">
              <a:lnSpc>
                <a:spcPct val="200000"/>
              </a:lnSpc>
            </a:pPr>
            <a:r>
              <a:rPr lang="en-US" dirty="0"/>
              <a:t>80 – HTTP (</a:t>
            </a:r>
            <a:r>
              <a:rPr lang="en-US" dirty="0" err="1"/>
              <a:t>HyperText</a:t>
            </a:r>
            <a:r>
              <a:rPr lang="en-US" dirty="0"/>
              <a:t> Transfer Protocol)</a:t>
            </a:r>
          </a:p>
          <a:p>
            <a:pPr lvl="1" algn="just">
              <a:lnSpc>
                <a:spcPct val="200000"/>
              </a:lnSpc>
            </a:pPr>
            <a:r>
              <a:rPr lang="en-US" dirty="0"/>
              <a:t>443 – HTTPS (HTTP Secure)</a:t>
            </a:r>
          </a:p>
        </p:txBody>
      </p:sp>
    </p:spTree>
    <p:extLst>
      <p:ext uri="{BB962C8B-B14F-4D97-AF65-F5344CB8AC3E}">
        <p14:creationId xmlns:p14="http://schemas.microsoft.com/office/powerpoint/2010/main" val="375093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32B56-D556-CA3F-0469-25A5111D0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EE31B-E27A-4219-F21E-A53C722FF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309141"/>
            <a:ext cx="11582400" cy="1039368"/>
          </a:xfrm>
        </p:spPr>
        <p:txBody>
          <a:bodyPr/>
          <a:lstStyle/>
          <a:p>
            <a:r>
              <a:rPr lang="en-US" dirty="0"/>
              <a:t>Port Numbers – Registered Ports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1E639-CC01-CFC5-3EB2-A61E6B2CC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" y="1463041"/>
            <a:ext cx="11512731" cy="4929050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200000"/>
              </a:lnSpc>
            </a:pPr>
            <a:r>
              <a:rPr lang="en-US" b="1" dirty="0"/>
              <a:t>Ranges</a:t>
            </a:r>
            <a:r>
              <a:rPr lang="en-US" dirty="0"/>
              <a:t> from 1024 – 49151</a:t>
            </a:r>
          </a:p>
          <a:p>
            <a:pPr algn="just">
              <a:lnSpc>
                <a:spcPct val="200000"/>
              </a:lnSpc>
            </a:pPr>
            <a:r>
              <a:rPr lang="en-US" b="1" dirty="0"/>
              <a:t>Used by: </a:t>
            </a:r>
            <a:r>
              <a:rPr lang="en-US" dirty="0"/>
              <a:t>User processes or applications.</a:t>
            </a:r>
          </a:p>
          <a:p>
            <a:pPr algn="just">
              <a:lnSpc>
                <a:spcPct val="200000"/>
              </a:lnSpc>
            </a:pPr>
            <a:r>
              <a:rPr lang="en-US" dirty="0"/>
              <a:t>Registered with IANA for specific services by software developers.</a:t>
            </a:r>
          </a:p>
          <a:p>
            <a:pPr algn="just">
              <a:lnSpc>
                <a:spcPct val="200000"/>
              </a:lnSpc>
            </a:pPr>
            <a:r>
              <a:rPr lang="en-US" dirty="0"/>
              <a:t>Examples:</a:t>
            </a:r>
          </a:p>
          <a:p>
            <a:pPr lvl="1" algn="just">
              <a:lnSpc>
                <a:spcPct val="200000"/>
              </a:lnSpc>
            </a:pPr>
            <a:r>
              <a:rPr lang="en-US" dirty="0"/>
              <a:t>1433 – Microsoft SQL Server</a:t>
            </a:r>
          </a:p>
          <a:p>
            <a:pPr lvl="1" algn="just">
              <a:lnSpc>
                <a:spcPct val="200000"/>
              </a:lnSpc>
            </a:pPr>
            <a:r>
              <a:rPr lang="en-US" dirty="0"/>
              <a:t>3306 – MySQL Database</a:t>
            </a:r>
          </a:p>
          <a:p>
            <a:pPr lvl="1" algn="just">
              <a:lnSpc>
                <a:spcPct val="200000"/>
              </a:lnSpc>
            </a:pPr>
            <a:r>
              <a:rPr lang="en-US" dirty="0"/>
              <a:t>3389 – Microsoft RDP (Remote Desktop Protocol)</a:t>
            </a:r>
          </a:p>
          <a:p>
            <a:pPr lvl="1" algn="just">
              <a:lnSpc>
                <a:spcPct val="200000"/>
              </a:lnSpc>
            </a:pPr>
            <a:r>
              <a:rPr lang="en-US" dirty="0"/>
              <a:t>8080 – HTTP alternative port (often used by web servers)</a:t>
            </a:r>
          </a:p>
        </p:txBody>
      </p:sp>
    </p:spTree>
    <p:extLst>
      <p:ext uri="{BB962C8B-B14F-4D97-AF65-F5344CB8AC3E}">
        <p14:creationId xmlns:p14="http://schemas.microsoft.com/office/powerpoint/2010/main" val="91562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ABC4C-5A92-A21D-C2D6-2BA2B6E58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13C50-164B-4A52-FA3E-4A8DBD286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309141"/>
            <a:ext cx="11582400" cy="1039368"/>
          </a:xfrm>
        </p:spPr>
        <p:txBody>
          <a:bodyPr>
            <a:noAutofit/>
          </a:bodyPr>
          <a:lstStyle/>
          <a:p>
            <a:r>
              <a:rPr lang="en-US" sz="3600" dirty="0"/>
              <a:t>Port Numbers – Dynamic/Private/Ephemeral Ports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4ACF8-4CFC-D5D6-A4A4-5A2B04F0A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" y="1463041"/>
            <a:ext cx="11512731" cy="4929050"/>
          </a:xfrm>
        </p:spPr>
        <p:txBody>
          <a:bodyPr>
            <a:normAutofit/>
          </a:bodyPr>
          <a:lstStyle/>
          <a:p>
            <a:pPr algn="just">
              <a:lnSpc>
                <a:spcPct val="200000"/>
              </a:lnSpc>
            </a:pPr>
            <a:r>
              <a:rPr lang="en-US" b="1" dirty="0"/>
              <a:t>Ranges</a:t>
            </a:r>
            <a:r>
              <a:rPr lang="en-US" dirty="0"/>
              <a:t> from 49152 – 65535</a:t>
            </a:r>
          </a:p>
          <a:p>
            <a:pPr algn="just">
              <a:lnSpc>
                <a:spcPct val="200000"/>
              </a:lnSpc>
            </a:pPr>
            <a:r>
              <a:rPr lang="en-US" b="1" dirty="0"/>
              <a:t>Used by</a:t>
            </a:r>
            <a:r>
              <a:rPr lang="en-US" dirty="0"/>
              <a:t>: Temporary connections, usually client-side.</a:t>
            </a:r>
          </a:p>
          <a:p>
            <a:pPr algn="just">
              <a:lnSpc>
                <a:spcPct val="200000"/>
              </a:lnSpc>
            </a:pPr>
            <a:r>
              <a:rPr lang="en-US" dirty="0"/>
              <a:t>Assigned dynamically by the operating system when an application requests a network connection.</a:t>
            </a:r>
          </a:p>
          <a:p>
            <a:pPr algn="just">
              <a:lnSpc>
                <a:spcPct val="200000"/>
              </a:lnSpc>
            </a:pPr>
            <a:r>
              <a:rPr lang="en-US" b="1" dirty="0"/>
              <a:t>Examples</a:t>
            </a:r>
            <a:r>
              <a:rPr lang="en-US" dirty="0"/>
              <a:t>:</a:t>
            </a:r>
          </a:p>
          <a:p>
            <a:pPr lvl="1" algn="just">
              <a:lnSpc>
                <a:spcPct val="200000"/>
              </a:lnSpc>
            </a:pPr>
            <a:r>
              <a:rPr lang="en-US" dirty="0"/>
              <a:t>Any port in this range used for NAT (Network Address Translation), temporary communication, or client-side connections in TCP/UDP communications.</a:t>
            </a:r>
          </a:p>
        </p:txBody>
      </p:sp>
    </p:spTree>
    <p:extLst>
      <p:ext uri="{BB962C8B-B14F-4D97-AF65-F5344CB8AC3E}">
        <p14:creationId xmlns:p14="http://schemas.microsoft.com/office/powerpoint/2010/main" val="398355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84ACB6"/>
      </a:dk2>
      <a:lt2>
        <a:srgbClr val="EBE9DD"/>
      </a:lt2>
      <a:accent1>
        <a:srgbClr val="6F8183"/>
      </a:accent1>
      <a:accent2>
        <a:srgbClr val="967E96"/>
      </a:accent2>
      <a:accent3>
        <a:srgbClr val="CCC893"/>
      </a:accent3>
      <a:accent4>
        <a:srgbClr val="A54D74"/>
      </a:accent4>
      <a:accent5>
        <a:srgbClr val="949C6B"/>
      </a:accent5>
      <a:accent6>
        <a:srgbClr val="766A50"/>
      </a:accent6>
      <a:hlink>
        <a:srgbClr val="CC6600"/>
      </a:hlink>
      <a:folHlink>
        <a:srgbClr val="777777"/>
      </a:folHlink>
    </a:clrScheme>
    <a:fontScheme name="Wood 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man Old Style" panose="02050604050505020204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8E89CD47-BF55-4DDE-B823-2283AA7E76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1851</TotalTime>
  <Words>3599</Words>
  <Application>Microsoft Office PowerPoint</Application>
  <PresentationFormat>Widescreen</PresentationFormat>
  <Paragraphs>434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Aptos</vt:lpstr>
      <vt:lpstr>Bookman Old Style</vt:lpstr>
      <vt:lpstr>Century Gothic</vt:lpstr>
      <vt:lpstr>Wingdings</vt:lpstr>
      <vt:lpstr>Wood Type</vt:lpstr>
      <vt:lpstr>IT Infrastructure</vt:lpstr>
      <vt:lpstr>Agenda – Day 1</vt:lpstr>
      <vt:lpstr>Agenda – Day 2</vt:lpstr>
      <vt:lpstr>What is a Computer Network?</vt:lpstr>
      <vt:lpstr>Key Components of a Computer Network</vt:lpstr>
      <vt:lpstr>Port Numbers</vt:lpstr>
      <vt:lpstr>Port Numbers – Well-Known Ports</vt:lpstr>
      <vt:lpstr>Port Numbers – Registered Ports</vt:lpstr>
      <vt:lpstr>Port Numbers – Dynamic/Private/Ephemeral Ports</vt:lpstr>
      <vt:lpstr>Networking devices</vt:lpstr>
      <vt:lpstr>Common Networking Devices</vt:lpstr>
      <vt:lpstr>Router</vt:lpstr>
      <vt:lpstr>Switch</vt:lpstr>
      <vt:lpstr>Hub</vt:lpstr>
      <vt:lpstr>Modem</vt:lpstr>
      <vt:lpstr>Access Point</vt:lpstr>
      <vt:lpstr>Firewall</vt:lpstr>
      <vt:lpstr>Gateway</vt:lpstr>
      <vt:lpstr>Network Interface Card (NIC)</vt:lpstr>
      <vt:lpstr>Repeater</vt:lpstr>
      <vt:lpstr>Bridge</vt:lpstr>
      <vt:lpstr>Server</vt:lpstr>
      <vt:lpstr>Client</vt:lpstr>
      <vt:lpstr>Difference Between Server and Client</vt:lpstr>
      <vt:lpstr>Out-of-Band Management Tools</vt:lpstr>
      <vt:lpstr>What Out-of-Band Management Tools Do?</vt:lpstr>
      <vt:lpstr>Server Form Factor</vt:lpstr>
      <vt:lpstr>Server events</vt:lpstr>
      <vt:lpstr>Types of Server events:</vt:lpstr>
      <vt:lpstr>Basics of Storage</vt:lpstr>
      <vt:lpstr>Types of Storage Devices</vt:lpstr>
      <vt:lpstr>Key Storage Concepts</vt:lpstr>
      <vt:lpstr>Storage Architecture Types</vt:lpstr>
      <vt:lpstr>Direct Attached Storage</vt:lpstr>
      <vt:lpstr>Network Attached Storage </vt:lpstr>
      <vt:lpstr>Storage Area Network</vt:lpstr>
      <vt:lpstr>Server Operating System</vt:lpstr>
      <vt:lpstr>Client Operating System</vt:lpstr>
      <vt:lpstr>Assign IP address to server/client OS:</vt:lpstr>
      <vt:lpstr>File System</vt:lpstr>
      <vt:lpstr>Types of File Systems</vt:lpstr>
      <vt:lpstr>Storage categories</vt:lpstr>
      <vt:lpstr>MBR – Master Boot Record</vt:lpstr>
      <vt:lpstr>GPT – GUID Partition Table</vt:lpstr>
      <vt:lpstr>Basic Disks</vt:lpstr>
      <vt:lpstr>Dynamic Disks</vt:lpstr>
      <vt:lpstr>Storage Spaces</vt:lpstr>
      <vt:lpstr>RAID (Redundant Array of Independent Disks)</vt:lpstr>
      <vt:lpstr>RAID 0 - Stripping</vt:lpstr>
      <vt:lpstr>RAID 1 - Mirroring</vt:lpstr>
      <vt:lpstr>RAID 10 – Mirrored Striping (RAID 1+0)</vt:lpstr>
      <vt:lpstr>RAID 5 – Striping with Single Parity</vt:lpstr>
      <vt:lpstr>RAID 6 – Striping with Double Parity</vt:lpstr>
      <vt:lpstr>RAID Summary</vt:lpstr>
      <vt:lpstr>iSCSI (Internet Small Computer Systems Interface)</vt:lpstr>
      <vt:lpstr>Virtualization</vt:lpstr>
      <vt:lpstr>Type 1 Hypervisor</vt:lpstr>
      <vt:lpstr>Type 2 Hypervisor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Jeetu Tomar</dc:creator>
  <cp:lastModifiedBy>Jitendra Singh Tomar</cp:lastModifiedBy>
  <cp:revision>542</cp:revision>
  <dcterms:created xsi:type="dcterms:W3CDTF">2025-01-22T15:41:24Z</dcterms:created>
  <dcterms:modified xsi:type="dcterms:W3CDTF">2025-07-14T04:36:20Z</dcterms:modified>
</cp:coreProperties>
</file>